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0"/>
  </p:notesMasterIdLst>
  <p:sldIdLst>
    <p:sldId id="256" r:id="rId2"/>
    <p:sldId id="258" r:id="rId3"/>
    <p:sldId id="263" r:id="rId4"/>
    <p:sldId id="259" r:id="rId5"/>
    <p:sldId id="260" r:id="rId6"/>
    <p:sldId id="320" r:id="rId7"/>
    <p:sldId id="261" r:id="rId8"/>
    <p:sldId id="321" r:id="rId9"/>
    <p:sldId id="297" r:id="rId10"/>
    <p:sldId id="269" r:id="rId11"/>
    <p:sldId id="299" r:id="rId12"/>
    <p:sldId id="315" r:id="rId13"/>
    <p:sldId id="301" r:id="rId14"/>
    <p:sldId id="302" r:id="rId15"/>
    <p:sldId id="316" r:id="rId16"/>
    <p:sldId id="305" r:id="rId17"/>
    <p:sldId id="298" r:id="rId18"/>
    <p:sldId id="264" r:id="rId19"/>
    <p:sldId id="306" r:id="rId20"/>
    <p:sldId id="319" r:id="rId21"/>
    <p:sldId id="318" r:id="rId22"/>
    <p:sldId id="308" r:id="rId23"/>
    <p:sldId id="309" r:id="rId24"/>
    <p:sldId id="312" r:id="rId25"/>
    <p:sldId id="311" r:id="rId26"/>
    <p:sldId id="310" r:id="rId27"/>
    <p:sldId id="280" r:id="rId28"/>
    <p:sldId id="268" r:id="rId29"/>
  </p:sldIdLst>
  <p:sldSz cx="9144000" cy="5143500" type="screen16x9"/>
  <p:notesSz cx="6858000" cy="9144000"/>
  <p:embeddedFontLst>
    <p:embeddedFont>
      <p:font typeface="Advent Pro Medium" panose="020B0604020202020204" charset="0"/>
      <p:regular r:id="rId31"/>
      <p:bold r:id="rId32"/>
    </p:embeddedFont>
    <p:embeddedFont>
      <p:font typeface="Advent Pro SemiBold" panose="020B0604020202020204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Fira Sans Condensed Medium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Maven Pro" panose="020B0604020202020204" charset="0"/>
      <p:regular r:id="rId47"/>
      <p:bold r:id="rId48"/>
    </p:embeddedFont>
    <p:embeddedFont>
      <p:font typeface="Share Tech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CC"/>
    <a:srgbClr val="FF9973"/>
    <a:srgbClr val="002845"/>
    <a:srgbClr val="E89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81436F-05AD-4966-8043-EFB562E80F57}">
  <a:tblStyle styleId="{7081436F-05AD-4966-8043-EFB562E80F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5" autoAdjust="0"/>
    <p:restoredTop sz="83040" autoAdjust="0"/>
  </p:normalViewPr>
  <p:slideViewPr>
    <p:cSldViewPr snapToGrid="0">
      <p:cViewPr varScale="1">
        <p:scale>
          <a:sx n="73" d="100"/>
          <a:sy n="73" d="100"/>
        </p:scale>
        <p:origin x="11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537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52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RESULT : 6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Reject H0 =&gt; Reject the 0 hypothesis that the results of CARE and ZSSR are equally distributed</a:t>
            </a:r>
            <a:endParaRPr lang="he-IL" sz="24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7616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RESULT : 70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Reject H0 =&gt; Reject the 0 hypothesis that the results of CARE and ZSSR are equally distributed</a:t>
            </a:r>
            <a:endParaRPr lang="he-IL" sz="24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120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6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3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9" r:id="rId8"/>
    <p:sldLayoutId id="2147483663" r:id="rId9"/>
    <p:sldLayoutId id="2147483666" r:id="rId10"/>
    <p:sldLayoutId id="2147483667" r:id="rId11"/>
    <p:sldLayoutId id="214748366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635483" y="3153363"/>
            <a:ext cx="770127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Microscopic images enhancement using deep learning algorithm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Team members: </a:t>
            </a:r>
            <a:r>
              <a:rPr lang="en-US" dirty="0" err="1"/>
              <a:t>Dor</a:t>
            </a:r>
            <a:r>
              <a:rPr lang="en-US" dirty="0"/>
              <a:t> Elkabetz, </a:t>
            </a:r>
            <a:r>
              <a:rPr lang="en-US" dirty="0" err="1"/>
              <a:t>Lior</a:t>
            </a:r>
            <a:r>
              <a:rPr lang="en-US" dirty="0"/>
              <a:t> </a:t>
            </a:r>
            <a:r>
              <a:rPr lang="en-US" dirty="0" err="1"/>
              <a:t>Baruchovitch</a:t>
            </a:r>
            <a:r>
              <a:rPr lang="en-US" dirty="0"/>
              <a:t>, Tzlil Polyak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Mentor: Assaf </a:t>
            </a:r>
            <a:r>
              <a:rPr lang="en-US" dirty="0" err="1"/>
              <a:t>Zaritsky</a:t>
            </a:r>
            <a:r>
              <a:rPr lang="en-US" dirty="0"/>
              <a:t> </a:t>
            </a: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859891" y="1161627"/>
            <a:ext cx="702249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ZSSR</a:t>
            </a:r>
            <a:r>
              <a:rPr lang="en" dirty="0"/>
              <a:t> </a:t>
            </a:r>
            <a:br>
              <a:rPr lang="en" dirty="0"/>
            </a:br>
            <a:r>
              <a:rPr lang="en" dirty="0">
                <a:solidFill>
                  <a:schemeClr val="accent2"/>
                </a:solidFill>
              </a:rPr>
              <a:t>Z</a:t>
            </a:r>
            <a:r>
              <a:rPr lang="en-US" dirty="0"/>
              <a:t>ERO 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-US" dirty="0"/>
              <a:t>HOT </a:t>
            </a:r>
            <a:r>
              <a:rPr lang="en" dirty="0">
                <a:solidFill>
                  <a:schemeClr val="accent2"/>
                </a:solidFill>
              </a:rPr>
              <a:t>S</a:t>
            </a:r>
            <a:r>
              <a:rPr lang="en-US" dirty="0"/>
              <a:t>UPER </a:t>
            </a:r>
            <a:r>
              <a:rPr lang="en" dirty="0">
                <a:solidFill>
                  <a:schemeClr val="accent2"/>
                </a:solidFill>
              </a:rPr>
              <a:t>R</a:t>
            </a:r>
            <a:r>
              <a:rPr lang="en-US" dirty="0"/>
              <a:t>ESOLUTION</a:t>
            </a:r>
            <a:br>
              <a:rPr lang="en-US" dirty="0"/>
            </a:br>
            <a:r>
              <a:rPr lang="en-US" sz="3200" dirty="0"/>
              <a:t> for microscopic images</a:t>
            </a:r>
            <a:endParaRPr sz="32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ZSSR</a:t>
            </a:r>
            <a:endParaRPr dirty="0"/>
          </a:p>
        </p:txBody>
      </p:sp>
      <p:sp>
        <p:nvSpPr>
          <p:cNvPr id="32" name="Google Shape;1103;p38">
            <a:extLst>
              <a:ext uri="{FF2B5EF4-FFF2-40B4-BE49-F238E27FC236}">
                <a16:creationId xmlns:a16="http://schemas.microsoft.com/office/drawing/2014/main" id="{D208BA13-AAB4-4BD6-83AF-9DF139DE82F6}"/>
              </a:ext>
            </a:extLst>
          </p:cNvPr>
          <p:cNvSpPr txBox="1">
            <a:spLocks/>
          </p:cNvSpPr>
          <p:nvPr/>
        </p:nvSpPr>
        <p:spPr>
          <a:xfrm>
            <a:off x="523413" y="828027"/>
            <a:ext cx="6584618" cy="772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en-US" sz="1400" dirty="0"/>
              <a:t>A deep learning image super resolution method developed by Professor Michal Irani of the Weizmann Institute.</a:t>
            </a:r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AF9A94E4-0184-4967-BBC5-B6743812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5" y="1722410"/>
            <a:ext cx="6943044" cy="3099367"/>
          </a:xfrm>
          <a:prstGeom prst="rect">
            <a:avLst/>
          </a:prstGeom>
        </p:spPr>
      </p:pic>
      <p:sp>
        <p:nvSpPr>
          <p:cNvPr id="37" name="בועת דיבור: מלבן 36">
            <a:extLst>
              <a:ext uri="{FF2B5EF4-FFF2-40B4-BE49-F238E27FC236}">
                <a16:creationId xmlns:a16="http://schemas.microsoft.com/office/drawing/2014/main" id="{8ED3E409-8068-4F97-A522-FB05421FD425}"/>
              </a:ext>
            </a:extLst>
          </p:cNvPr>
          <p:cNvSpPr/>
          <p:nvPr/>
        </p:nvSpPr>
        <p:spPr>
          <a:xfrm>
            <a:off x="1164431" y="1323959"/>
            <a:ext cx="2201421" cy="1024844"/>
          </a:xfrm>
          <a:prstGeom prst="wedgeRectCallout">
            <a:avLst>
              <a:gd name="adj1" fmla="val -360"/>
              <a:gd name="adj2" fmla="val 81927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Partitioning the original image to augmented tiles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38" name="בועת דיבור: מלבן 37">
            <a:extLst>
              <a:ext uri="{FF2B5EF4-FFF2-40B4-BE49-F238E27FC236}">
                <a16:creationId xmlns:a16="http://schemas.microsoft.com/office/drawing/2014/main" id="{5470F7D1-5A35-470E-BA6E-B52367E05A1C}"/>
              </a:ext>
            </a:extLst>
          </p:cNvPr>
          <p:cNvSpPr/>
          <p:nvPr/>
        </p:nvSpPr>
        <p:spPr>
          <a:xfrm>
            <a:off x="7600820" y="1387927"/>
            <a:ext cx="1378300" cy="1323975"/>
          </a:xfrm>
          <a:prstGeom prst="wedgeRectCallout">
            <a:avLst>
              <a:gd name="adj1" fmla="val -88632"/>
              <a:gd name="adj2" fmla="val 64656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Training of the model on the created training set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39" name="בועת דיבור: מלבן 38">
            <a:extLst>
              <a:ext uri="{FF2B5EF4-FFF2-40B4-BE49-F238E27FC236}">
                <a16:creationId xmlns:a16="http://schemas.microsoft.com/office/drawing/2014/main" id="{A2882DBF-417D-4B40-8ADE-0FEE06D4BBD3}"/>
              </a:ext>
            </a:extLst>
          </p:cNvPr>
          <p:cNvSpPr/>
          <p:nvPr/>
        </p:nvSpPr>
        <p:spPr>
          <a:xfrm>
            <a:off x="7504391" y="2932909"/>
            <a:ext cx="1571158" cy="1323975"/>
          </a:xfrm>
          <a:prstGeom prst="wedgeRectCallout">
            <a:avLst>
              <a:gd name="adj1" fmla="val -66092"/>
              <a:gd name="adj2" fmla="val 22499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Upscaling the original image using the trained model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40" name="בועת דיבור: מלבן 39">
            <a:extLst>
              <a:ext uri="{FF2B5EF4-FFF2-40B4-BE49-F238E27FC236}">
                <a16:creationId xmlns:a16="http://schemas.microsoft.com/office/drawing/2014/main" id="{7B47394E-EEA2-452E-9576-82462F1F5AEB}"/>
              </a:ext>
            </a:extLst>
          </p:cNvPr>
          <p:cNvSpPr/>
          <p:nvPr/>
        </p:nvSpPr>
        <p:spPr>
          <a:xfrm>
            <a:off x="523413" y="3691990"/>
            <a:ext cx="2514600" cy="1323975"/>
          </a:xfrm>
          <a:prstGeom prst="wedgeRectCallout">
            <a:avLst>
              <a:gd name="adj1" fmla="val 65123"/>
              <a:gd name="adj2" fmla="val -88585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Downscaling all of the tiles and the creation of a HR - LR pairs for the model training set 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32" name="Google Shape;1103;p38">
            <a:extLst>
              <a:ext uri="{FF2B5EF4-FFF2-40B4-BE49-F238E27FC236}">
                <a16:creationId xmlns:a16="http://schemas.microsoft.com/office/drawing/2014/main" id="{D208BA13-AAB4-4BD6-83AF-9DF139DE82F6}"/>
              </a:ext>
            </a:extLst>
          </p:cNvPr>
          <p:cNvSpPr txBox="1">
            <a:spLocks/>
          </p:cNvSpPr>
          <p:nvPr/>
        </p:nvSpPr>
        <p:spPr>
          <a:xfrm>
            <a:off x="618824" y="666880"/>
            <a:ext cx="6117731" cy="1383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buFont typeface="Maven Pro"/>
              <a:buNone/>
            </a:pPr>
            <a:r>
              <a:rPr lang="en-US" b="1" dirty="0"/>
              <a:t>How did we fit ZSSR for microscopic images?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Maven Pro" panose="020B0604020202020204" charset="0"/>
              </a:rPr>
              <a:t>We use the estimated kernel in the downscaling phase of the algorithm </a:t>
            </a:r>
            <a:endParaRPr lang="he-IL" sz="1600" dirty="0">
              <a:latin typeface="Maven Pro" panose="020B0604020202020204" charset="0"/>
            </a:endParaRPr>
          </a:p>
          <a:p>
            <a:pPr marL="0" indent="0">
              <a:lnSpc>
                <a:spcPct val="100000"/>
              </a:lnSpc>
              <a:buFont typeface="Maven Pro"/>
              <a:buNone/>
            </a:pPr>
            <a:endParaRPr lang="en-US" dirty="0"/>
          </a:p>
        </p:txBody>
      </p:sp>
      <p:pic>
        <p:nvPicPr>
          <p:cNvPr id="33" name="תמונה 32">
            <a:extLst>
              <a:ext uri="{FF2B5EF4-FFF2-40B4-BE49-F238E27FC236}">
                <a16:creationId xmlns:a16="http://schemas.microsoft.com/office/drawing/2014/main" id="{2B2FD666-6DAA-4BEF-9D99-D3C91BD1B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81" y="1909020"/>
            <a:ext cx="6858111" cy="3058754"/>
          </a:xfrm>
          <a:prstGeom prst="rect">
            <a:avLst/>
          </a:prstGeom>
        </p:spPr>
      </p:pic>
      <p:sp>
        <p:nvSpPr>
          <p:cNvPr id="34" name="חץ: ימינה 33">
            <a:extLst>
              <a:ext uri="{FF2B5EF4-FFF2-40B4-BE49-F238E27FC236}">
                <a16:creationId xmlns:a16="http://schemas.microsoft.com/office/drawing/2014/main" id="{70D3D155-1EE1-410A-A98C-65739C00F2F0}"/>
              </a:ext>
            </a:extLst>
          </p:cNvPr>
          <p:cNvSpPr/>
          <p:nvPr/>
        </p:nvSpPr>
        <p:spPr>
          <a:xfrm>
            <a:off x="3159766" y="3034098"/>
            <a:ext cx="978693" cy="3643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Kernel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44B06D7C-E841-419C-9D20-70BE5986C279}"/>
              </a:ext>
            </a:extLst>
          </p:cNvPr>
          <p:cNvSpPr/>
          <p:nvPr/>
        </p:nvSpPr>
        <p:spPr>
          <a:xfrm>
            <a:off x="5785908" y="3546915"/>
            <a:ext cx="1346738" cy="10424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ZSSR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0F4011B-653F-4A51-BFD1-D0ED64E84378}"/>
              </a:ext>
            </a:extLst>
          </p:cNvPr>
          <p:cNvSpPr/>
          <p:nvPr/>
        </p:nvSpPr>
        <p:spPr>
          <a:xfrm>
            <a:off x="4054591" y="690780"/>
            <a:ext cx="1049286" cy="96769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Ground Truth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DF2F579-0C67-4633-B53E-25644CB452E3}"/>
              </a:ext>
            </a:extLst>
          </p:cNvPr>
          <p:cNvSpPr/>
          <p:nvPr/>
        </p:nvSpPr>
        <p:spPr>
          <a:xfrm>
            <a:off x="800100" y="3637554"/>
            <a:ext cx="1526715" cy="96769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Downgraded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0441157D-C89E-4E5F-94A1-6B3C6C2BD01C}"/>
              </a:ext>
            </a:extLst>
          </p:cNvPr>
          <p:cNvSpPr/>
          <p:nvPr/>
        </p:nvSpPr>
        <p:spPr>
          <a:xfrm rot="2497715">
            <a:off x="2975542" y="1460076"/>
            <a:ext cx="310553" cy="2388206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CARE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751DA05C-D03E-4A67-B948-FEFA55C844A9}"/>
              </a:ext>
            </a:extLst>
          </p:cNvPr>
          <p:cNvSpPr/>
          <p:nvPr/>
        </p:nvSpPr>
        <p:spPr>
          <a:xfrm>
            <a:off x="2471880" y="3875767"/>
            <a:ext cx="3165421" cy="38470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lvl="0" algn="ctr" rtl="1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Maven Pro" panose="020B0604020202020204" charset="0"/>
              </a:rPr>
              <a:t>Downgraded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 image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C3BD36-9C86-4370-B7A6-159EFA0E0AC7}"/>
              </a:ext>
            </a:extLst>
          </p:cNvPr>
          <p:cNvSpPr txBox="1"/>
          <p:nvPr/>
        </p:nvSpPr>
        <p:spPr>
          <a:xfrm>
            <a:off x="272415" y="187896"/>
            <a:ext cx="46443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cs typeface="Arial"/>
                <a:sym typeface="Share Tech"/>
              </a:rPr>
              <a:t>OUR PROCESS</a:t>
            </a: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78B460-86AC-4EE2-850D-AA1C81DA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6" y="2890921"/>
            <a:ext cx="2328844" cy="224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3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40000" y="2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מלבן: פינות מעוגלות 21">
            <a:extLst>
              <a:ext uri="{FF2B5EF4-FFF2-40B4-BE49-F238E27FC236}">
                <a16:creationId xmlns:a16="http://schemas.microsoft.com/office/drawing/2014/main" id="{B8B52CBA-B353-479B-B231-C8B550D743C4}"/>
              </a:ext>
            </a:extLst>
          </p:cNvPr>
          <p:cNvSpPr/>
          <p:nvPr/>
        </p:nvSpPr>
        <p:spPr>
          <a:xfrm>
            <a:off x="4946562" y="835298"/>
            <a:ext cx="2236247" cy="4155801"/>
          </a:xfrm>
          <a:prstGeom prst="roundRect">
            <a:avLst/>
          </a:prstGeom>
          <a:solidFill>
            <a:srgbClr val="FF997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CF99C9F6-D807-47D4-8D77-C18593C8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1" y="1825542"/>
            <a:ext cx="2325567" cy="17475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92DEC530-A980-41CE-AE01-E856B7C27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85" y="2105789"/>
            <a:ext cx="1571833" cy="11811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A23C7BFC-B743-4BC1-B1F7-BBBC4D9F1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57" y="1337534"/>
            <a:ext cx="714375" cy="5806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CA483275-D95B-4C2D-951E-95D7A448A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344" y="2230326"/>
            <a:ext cx="770570" cy="5883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C6251DB9-85CC-4F27-9A99-B2D7C88D9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344" y="3130851"/>
            <a:ext cx="770570" cy="5883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9D94968-6547-4348-9ED0-9B2046B7D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3344" y="4031376"/>
            <a:ext cx="738188" cy="5883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309CFA8F-2844-4646-9FA5-20140636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42" y="1480678"/>
            <a:ext cx="372005" cy="3023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3F786F74-7A90-4BF1-8B7F-8289CB811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742" y="2366166"/>
            <a:ext cx="401268" cy="306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EAF3681D-BC57-45EE-98F6-567C6F05D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742" y="3266691"/>
            <a:ext cx="401268" cy="306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D3F98A2C-93F6-42CB-8D60-542A3FA26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604" y="4105904"/>
            <a:ext cx="384406" cy="3063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E08A3EC3-D2B0-44B8-99F0-916A0B96A3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12" y="1929512"/>
            <a:ext cx="1181100" cy="1628775"/>
          </a:xfrm>
          <a:prstGeom prst="rect">
            <a:avLst/>
          </a:prstGeom>
        </p:spPr>
      </p:pic>
      <p:sp>
        <p:nvSpPr>
          <p:cNvPr id="35" name="חץ: ימינה 34">
            <a:extLst>
              <a:ext uri="{FF2B5EF4-FFF2-40B4-BE49-F238E27FC236}">
                <a16:creationId xmlns:a16="http://schemas.microsoft.com/office/drawing/2014/main" id="{FACE9EB5-C7B3-45EB-8ADB-95429858A606}"/>
              </a:ext>
            </a:extLst>
          </p:cNvPr>
          <p:cNvSpPr/>
          <p:nvPr/>
        </p:nvSpPr>
        <p:spPr>
          <a:xfrm>
            <a:off x="2372435" y="2555663"/>
            <a:ext cx="459285" cy="287293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בועת דיבור: מלבן 37">
            <a:extLst>
              <a:ext uri="{FF2B5EF4-FFF2-40B4-BE49-F238E27FC236}">
                <a16:creationId xmlns:a16="http://schemas.microsoft.com/office/drawing/2014/main" id="{7E559D3F-2D91-45EC-88F5-5CA7C9136202}"/>
              </a:ext>
            </a:extLst>
          </p:cNvPr>
          <p:cNvSpPr/>
          <p:nvPr/>
        </p:nvSpPr>
        <p:spPr>
          <a:xfrm>
            <a:off x="3022013" y="385735"/>
            <a:ext cx="1885500" cy="1268212"/>
          </a:xfrm>
          <a:prstGeom prst="wedgeRectCallout">
            <a:avLst>
              <a:gd name="adj1" fmla="val 40324"/>
              <a:gd name="adj2" fmla="val 111762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ZSSR generates a training set out of the downgraded image</a:t>
            </a:r>
            <a:endParaRPr kumimoji="0" lang="he-IL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39" name="בועת דיבור: מלבן 38">
            <a:extLst>
              <a:ext uri="{FF2B5EF4-FFF2-40B4-BE49-F238E27FC236}">
                <a16:creationId xmlns:a16="http://schemas.microsoft.com/office/drawing/2014/main" id="{648E0C99-CAEF-4604-B02B-866ED3A1AED5}"/>
              </a:ext>
            </a:extLst>
          </p:cNvPr>
          <p:cNvSpPr/>
          <p:nvPr/>
        </p:nvSpPr>
        <p:spPr>
          <a:xfrm>
            <a:off x="7283284" y="38236"/>
            <a:ext cx="1504500" cy="1445599"/>
          </a:xfrm>
          <a:prstGeom prst="wedgeRectCallout">
            <a:avLst>
              <a:gd name="adj1" fmla="val -43066"/>
              <a:gd name="adj2" fmla="val 125716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ZSSR trains a model based on the generated training set</a:t>
            </a:r>
            <a:endParaRPr kumimoji="0" lang="he-IL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40" name="כותרת 1">
            <a:extLst>
              <a:ext uri="{FF2B5EF4-FFF2-40B4-BE49-F238E27FC236}">
                <a16:creationId xmlns:a16="http://schemas.microsoft.com/office/drawing/2014/main" id="{3B73A96C-857A-44AC-A71B-544F3D950B68}"/>
              </a:ext>
            </a:extLst>
          </p:cNvPr>
          <p:cNvSpPr txBox="1">
            <a:spLocks/>
          </p:cNvSpPr>
          <p:nvPr/>
        </p:nvSpPr>
        <p:spPr>
          <a:xfrm>
            <a:off x="254770" y="1337534"/>
            <a:ext cx="1606916" cy="42058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Maven Pro" panose="020B0604020202020204" charset="0"/>
              </a:rPr>
              <a:t>Ground Truth</a:t>
            </a:r>
            <a:endParaRPr lang="he-IL" sz="16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1" name="כותרת 1">
            <a:extLst>
              <a:ext uri="{FF2B5EF4-FFF2-40B4-BE49-F238E27FC236}">
                <a16:creationId xmlns:a16="http://schemas.microsoft.com/office/drawing/2014/main" id="{8E30A6CC-FD53-4A2F-8F3D-57A55162E972}"/>
              </a:ext>
            </a:extLst>
          </p:cNvPr>
          <p:cNvSpPr txBox="1">
            <a:spLocks/>
          </p:cNvSpPr>
          <p:nvPr/>
        </p:nvSpPr>
        <p:spPr>
          <a:xfrm>
            <a:off x="2898720" y="1437125"/>
            <a:ext cx="2236247" cy="96949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Maven Pro" panose="020B0604020202020204" charset="0"/>
              </a:rPr>
              <a:t>Downgraded</a:t>
            </a:r>
            <a:endParaRPr lang="he-IL" sz="16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2" name="כותרת 1">
            <a:extLst>
              <a:ext uri="{FF2B5EF4-FFF2-40B4-BE49-F238E27FC236}">
                <a16:creationId xmlns:a16="http://schemas.microsoft.com/office/drawing/2014/main" id="{59722289-AD0D-4F51-A28C-C00BF264B1E1}"/>
              </a:ext>
            </a:extLst>
          </p:cNvPr>
          <p:cNvSpPr txBox="1">
            <a:spLocks/>
          </p:cNvSpPr>
          <p:nvPr/>
        </p:nvSpPr>
        <p:spPr>
          <a:xfrm>
            <a:off x="5334961" y="528932"/>
            <a:ext cx="1358823" cy="34279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Maven Pro" panose="020B0604020202020204" charset="0"/>
              </a:rPr>
              <a:t>Training set</a:t>
            </a:r>
            <a:endParaRPr lang="he-IL" sz="16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3" name="חץ: ימינה 42">
            <a:extLst>
              <a:ext uri="{FF2B5EF4-FFF2-40B4-BE49-F238E27FC236}">
                <a16:creationId xmlns:a16="http://schemas.microsoft.com/office/drawing/2014/main" id="{44645D77-51E5-4E85-8259-1E1360FB5C67}"/>
              </a:ext>
            </a:extLst>
          </p:cNvPr>
          <p:cNvSpPr/>
          <p:nvPr/>
        </p:nvSpPr>
        <p:spPr>
          <a:xfrm>
            <a:off x="4462785" y="2559482"/>
            <a:ext cx="459285" cy="287293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חץ: ימינה 43">
            <a:extLst>
              <a:ext uri="{FF2B5EF4-FFF2-40B4-BE49-F238E27FC236}">
                <a16:creationId xmlns:a16="http://schemas.microsoft.com/office/drawing/2014/main" id="{870EA1A7-0000-4569-8892-912868E68C0A}"/>
              </a:ext>
            </a:extLst>
          </p:cNvPr>
          <p:cNvSpPr/>
          <p:nvPr/>
        </p:nvSpPr>
        <p:spPr>
          <a:xfrm>
            <a:off x="7276000" y="2555663"/>
            <a:ext cx="459285" cy="287293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9AD3C4B7-99A9-4DAC-9C12-E60DBA7FAFD9}"/>
              </a:ext>
            </a:extLst>
          </p:cNvPr>
          <p:cNvSpPr txBox="1"/>
          <p:nvPr/>
        </p:nvSpPr>
        <p:spPr>
          <a:xfrm>
            <a:off x="180975" y="231846"/>
            <a:ext cx="21914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defRPr/>
            </a:pPr>
            <a:r>
              <a:rPr lang="en" sz="3000" dirty="0">
                <a:solidFill>
                  <a:srgbClr val="FFFFFF"/>
                </a:solidFill>
                <a:latin typeface="Share Tech"/>
                <a:sym typeface="Share Tech"/>
              </a:rPr>
              <a:t>OUR PROCESS</a:t>
            </a:r>
            <a:endParaRPr lang="he-IL" sz="14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8" name="בועת דיבור: מלבן 47">
            <a:extLst>
              <a:ext uri="{FF2B5EF4-FFF2-40B4-BE49-F238E27FC236}">
                <a16:creationId xmlns:a16="http://schemas.microsoft.com/office/drawing/2014/main" id="{6C759A8A-AF9D-4155-8B71-9292505EB5A9}"/>
              </a:ext>
            </a:extLst>
          </p:cNvPr>
          <p:cNvSpPr/>
          <p:nvPr/>
        </p:nvSpPr>
        <p:spPr>
          <a:xfrm>
            <a:off x="1580316" y="3743637"/>
            <a:ext cx="1719144" cy="876105"/>
          </a:xfrm>
          <a:prstGeom prst="wedgeRectCallout">
            <a:avLst>
              <a:gd name="adj1" fmla="val 4625"/>
              <a:gd name="adj2" fmla="val -155615"/>
            </a:avLst>
          </a:prstGeom>
          <a:solidFill>
            <a:srgbClr val="FF9973"/>
          </a:solidFill>
          <a:ln>
            <a:solidFill>
              <a:srgbClr val="002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Downgrading using “CARE” simulator</a:t>
            </a:r>
            <a:endParaRPr kumimoji="0" lang="he-IL" sz="14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49" name="כותרת 1">
            <a:extLst>
              <a:ext uri="{FF2B5EF4-FFF2-40B4-BE49-F238E27FC236}">
                <a16:creationId xmlns:a16="http://schemas.microsoft.com/office/drawing/2014/main" id="{775ECAC0-DBD1-4D2D-9C19-90A5E74355DE}"/>
              </a:ext>
            </a:extLst>
          </p:cNvPr>
          <p:cNvSpPr txBox="1">
            <a:spLocks/>
          </p:cNvSpPr>
          <p:nvPr/>
        </p:nvSpPr>
        <p:spPr>
          <a:xfrm>
            <a:off x="7748551" y="1586717"/>
            <a:ext cx="1140863" cy="34279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Maven Pro" panose="020B0604020202020204" charset="0"/>
              </a:rPr>
              <a:t>Model</a:t>
            </a:r>
            <a:endParaRPr lang="he-IL" sz="16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36" name="חץ: ימינה 35">
            <a:extLst>
              <a:ext uri="{FF2B5EF4-FFF2-40B4-BE49-F238E27FC236}">
                <a16:creationId xmlns:a16="http://schemas.microsoft.com/office/drawing/2014/main" id="{B2AEF4DC-A075-4C00-81E2-68DDCCF883F9}"/>
              </a:ext>
            </a:extLst>
          </p:cNvPr>
          <p:cNvSpPr/>
          <p:nvPr/>
        </p:nvSpPr>
        <p:spPr>
          <a:xfrm>
            <a:off x="5866024" y="1495200"/>
            <a:ext cx="674034" cy="302361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Kernel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חץ: ימינה 36">
            <a:extLst>
              <a:ext uri="{FF2B5EF4-FFF2-40B4-BE49-F238E27FC236}">
                <a16:creationId xmlns:a16="http://schemas.microsoft.com/office/drawing/2014/main" id="{C30D11C9-A4AF-41BD-A841-3EEC2A84382C}"/>
              </a:ext>
            </a:extLst>
          </p:cNvPr>
          <p:cNvSpPr/>
          <p:nvPr/>
        </p:nvSpPr>
        <p:spPr>
          <a:xfrm>
            <a:off x="5895138" y="2360794"/>
            <a:ext cx="674034" cy="302361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Kernel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חץ: ימינה 44">
            <a:extLst>
              <a:ext uri="{FF2B5EF4-FFF2-40B4-BE49-F238E27FC236}">
                <a16:creationId xmlns:a16="http://schemas.microsoft.com/office/drawing/2014/main" id="{7F62F5A9-9062-46FC-8789-E311125B6F61}"/>
              </a:ext>
            </a:extLst>
          </p:cNvPr>
          <p:cNvSpPr/>
          <p:nvPr/>
        </p:nvSpPr>
        <p:spPr>
          <a:xfrm>
            <a:off x="5895138" y="3266691"/>
            <a:ext cx="674034" cy="302361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Kernel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חץ: ימינה 46">
            <a:extLst>
              <a:ext uri="{FF2B5EF4-FFF2-40B4-BE49-F238E27FC236}">
                <a16:creationId xmlns:a16="http://schemas.microsoft.com/office/drawing/2014/main" id="{6AB2E800-3270-4DAE-993D-C25A14579436}"/>
              </a:ext>
            </a:extLst>
          </p:cNvPr>
          <p:cNvSpPr/>
          <p:nvPr/>
        </p:nvSpPr>
        <p:spPr>
          <a:xfrm>
            <a:off x="5895138" y="4127879"/>
            <a:ext cx="674034" cy="302361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Kernel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כותרת 1">
            <a:extLst>
              <a:ext uri="{FF2B5EF4-FFF2-40B4-BE49-F238E27FC236}">
                <a16:creationId xmlns:a16="http://schemas.microsoft.com/office/drawing/2014/main" id="{9B6CEE47-899C-42C4-8317-167BD26D46BB}"/>
              </a:ext>
            </a:extLst>
          </p:cNvPr>
          <p:cNvSpPr txBox="1">
            <a:spLocks/>
          </p:cNvSpPr>
          <p:nvPr/>
        </p:nvSpPr>
        <p:spPr>
          <a:xfrm>
            <a:off x="5233308" y="976157"/>
            <a:ext cx="449036" cy="34279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HR</a:t>
            </a:r>
            <a:endParaRPr lang="he-IL" sz="16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51" name="כותרת 1">
            <a:extLst>
              <a:ext uri="{FF2B5EF4-FFF2-40B4-BE49-F238E27FC236}">
                <a16:creationId xmlns:a16="http://schemas.microsoft.com/office/drawing/2014/main" id="{4A2BA099-A3F5-41D9-8ED4-E0131657C261}"/>
              </a:ext>
            </a:extLst>
          </p:cNvPr>
          <p:cNvSpPr txBox="1">
            <a:spLocks/>
          </p:cNvSpPr>
          <p:nvPr/>
        </p:nvSpPr>
        <p:spPr>
          <a:xfrm>
            <a:off x="6530080" y="979592"/>
            <a:ext cx="449036" cy="34279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600" dirty="0">
                <a:solidFill>
                  <a:schemeClr val="bg1"/>
                </a:solidFill>
                <a:latin typeface="Maven Pro" panose="020B0604020202020204" charset="0"/>
              </a:rPr>
              <a:t>LR</a:t>
            </a:r>
            <a:endParaRPr lang="he-IL" sz="16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53" name="בועת דיבור: מלבן 52">
            <a:extLst>
              <a:ext uri="{FF2B5EF4-FFF2-40B4-BE49-F238E27FC236}">
                <a16:creationId xmlns:a16="http://schemas.microsoft.com/office/drawing/2014/main" id="{1B282812-18D1-4C09-8A88-BA5EEF37C3B2}"/>
              </a:ext>
            </a:extLst>
          </p:cNvPr>
          <p:cNvSpPr/>
          <p:nvPr/>
        </p:nvSpPr>
        <p:spPr>
          <a:xfrm>
            <a:off x="3022013" y="3719217"/>
            <a:ext cx="1747080" cy="796339"/>
          </a:xfrm>
          <a:prstGeom prst="wedgeRectCallout">
            <a:avLst>
              <a:gd name="adj1" fmla="val 131471"/>
              <a:gd name="adj2" fmla="val -180637"/>
            </a:avLst>
          </a:prstGeom>
          <a:solidFill>
            <a:srgbClr val="FF9973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buClrTx/>
              <a:defRPr/>
            </a:pPr>
            <a:r>
              <a:rPr lang="he-IL" altLang="he-IL" sz="1600" b="1" dirty="0" err="1">
                <a:solidFill>
                  <a:srgbClr val="202124"/>
                </a:solidFill>
                <a:latin typeface="inherit"/>
              </a:rPr>
              <a:t>Estimated</a:t>
            </a:r>
            <a:r>
              <a:rPr lang="en-US" altLang="he-IL" sz="16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Kernel</a:t>
            </a:r>
            <a:endParaRPr kumimoji="0" lang="he-IL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172DE-07FC-4EC4-9BDA-4D400BECE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A2EDC-A137-4D6F-81C8-3B7D5ACF8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sz="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8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27F62AE-63BB-4F89-B749-CBBFC98A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8" y="933164"/>
            <a:ext cx="1508956" cy="113389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4A470CE-B7AF-467A-91EB-7B8763CA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54" y="913678"/>
            <a:ext cx="850502" cy="1172870"/>
          </a:xfrm>
          <a:prstGeom prst="rect">
            <a:avLst/>
          </a:prstGeom>
        </p:spPr>
      </p:pic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35382E38-D218-4C7C-8180-0789C699BA06}"/>
              </a:ext>
            </a:extLst>
          </p:cNvPr>
          <p:cNvSpPr/>
          <p:nvPr/>
        </p:nvSpPr>
        <p:spPr>
          <a:xfrm>
            <a:off x="1970415" y="1253858"/>
            <a:ext cx="497720" cy="383636"/>
          </a:xfrm>
          <a:prstGeom prst="rightArrow">
            <a:avLst/>
          </a:prstGeom>
          <a:solidFill>
            <a:srgbClr val="00CFCC"/>
          </a:solidFill>
          <a:ln>
            <a:solidFill>
              <a:srgbClr val="002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3188BB-78FD-49B3-9E80-63925BDA8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76" y="391735"/>
            <a:ext cx="2334808" cy="1754480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AE098F21-4F74-4259-9850-6E339D052057}"/>
              </a:ext>
            </a:extLst>
          </p:cNvPr>
          <p:cNvSpPr/>
          <p:nvPr/>
        </p:nvSpPr>
        <p:spPr>
          <a:xfrm>
            <a:off x="3636238" y="1292991"/>
            <a:ext cx="411719" cy="383636"/>
          </a:xfrm>
          <a:prstGeom prst="rightArrow">
            <a:avLst/>
          </a:prstGeom>
          <a:solidFill>
            <a:srgbClr val="00CFCC"/>
          </a:solidFill>
          <a:ln>
            <a:solidFill>
              <a:srgbClr val="002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F57D0F9-A332-4C9B-9F4F-EBD085F06777}"/>
              </a:ext>
            </a:extLst>
          </p:cNvPr>
          <p:cNvSpPr/>
          <p:nvPr/>
        </p:nvSpPr>
        <p:spPr>
          <a:xfrm>
            <a:off x="646703" y="1058280"/>
            <a:ext cx="118881" cy="146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EA751D37-91EC-485C-8511-B011226CF659}"/>
              </a:ext>
            </a:extLst>
          </p:cNvPr>
          <p:cNvSpPr/>
          <p:nvPr/>
        </p:nvSpPr>
        <p:spPr>
          <a:xfrm>
            <a:off x="4794494" y="553707"/>
            <a:ext cx="184161" cy="2240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FF5CEF53-467C-4323-B9DE-FC8DE554A32D}"/>
              </a:ext>
            </a:extLst>
          </p:cNvPr>
          <p:cNvCxnSpPr>
            <a:cxnSpLocks/>
          </p:cNvCxnSpPr>
          <p:nvPr/>
        </p:nvCxnSpPr>
        <p:spPr>
          <a:xfrm>
            <a:off x="4978655" y="767938"/>
            <a:ext cx="2634874" cy="16611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E05F8332-0B3D-4A03-AD8E-A7E2959A93B7}"/>
              </a:ext>
            </a:extLst>
          </p:cNvPr>
          <p:cNvCxnSpPr>
            <a:cxnSpLocks/>
          </p:cNvCxnSpPr>
          <p:nvPr/>
        </p:nvCxnSpPr>
        <p:spPr>
          <a:xfrm>
            <a:off x="4794494" y="777764"/>
            <a:ext cx="1622596" cy="165132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2FB3CBE5-25B0-4CB3-9A56-8C0A115D562F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4886575" y="553707"/>
            <a:ext cx="2726954" cy="5173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2D66F663-C880-4811-989B-1DF40354D3E3}"/>
              </a:ext>
            </a:extLst>
          </p:cNvPr>
          <p:cNvCxnSpPr>
            <a:cxnSpLocks/>
          </p:cNvCxnSpPr>
          <p:nvPr/>
        </p:nvCxnSpPr>
        <p:spPr>
          <a:xfrm>
            <a:off x="4773148" y="553707"/>
            <a:ext cx="1643942" cy="5173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E5E0EE36-4C5E-4817-9690-FBFAC0C8B49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06144" y="1204603"/>
            <a:ext cx="1480942" cy="18374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D3A47B36-A786-4FB2-B327-67AF53236557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706144" y="1058280"/>
            <a:ext cx="1468196" cy="6183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930291CD-5338-410E-848E-801A45D191F3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646703" y="1131442"/>
            <a:ext cx="318367" cy="19106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F467D9FA-EA08-4A78-B621-9C1EACD16EBD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646703" y="1131442"/>
            <a:ext cx="318367" cy="5451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1D793BAB-5D03-4ACD-A48C-E9390EB38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61" y="1676627"/>
            <a:ext cx="1196852" cy="135806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781EB1B8-763F-4A48-85D3-8D9E93D69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169" y="2583045"/>
            <a:ext cx="2334808" cy="1754480"/>
          </a:xfrm>
          <a:prstGeom prst="rect">
            <a:avLst/>
          </a:prstGeom>
        </p:spPr>
      </p:pic>
      <p:sp>
        <p:nvSpPr>
          <p:cNvPr id="21" name="מלבן 20">
            <a:extLst>
              <a:ext uri="{FF2B5EF4-FFF2-40B4-BE49-F238E27FC236}">
                <a16:creationId xmlns:a16="http://schemas.microsoft.com/office/drawing/2014/main" id="{DC712D7C-B382-464F-B426-5512C778B5F8}"/>
              </a:ext>
            </a:extLst>
          </p:cNvPr>
          <p:cNvSpPr/>
          <p:nvPr/>
        </p:nvSpPr>
        <p:spPr>
          <a:xfrm>
            <a:off x="4773148" y="2818034"/>
            <a:ext cx="184161" cy="2240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34624811-B5B3-4172-BFE6-ACFE081C74B7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4865229" y="2818034"/>
            <a:ext cx="2759795" cy="5754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1958FD44-5C7C-412F-91F5-A02EE2270BD0}"/>
              </a:ext>
            </a:extLst>
          </p:cNvPr>
          <p:cNvCxnSpPr>
            <a:cxnSpLocks/>
          </p:cNvCxnSpPr>
          <p:nvPr/>
        </p:nvCxnSpPr>
        <p:spPr>
          <a:xfrm>
            <a:off x="4773148" y="2818034"/>
            <a:ext cx="1643942" cy="5754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0C43B46E-576B-46A5-B939-97F331850FCC}"/>
              </a:ext>
            </a:extLst>
          </p:cNvPr>
          <p:cNvCxnSpPr>
            <a:cxnSpLocks/>
          </p:cNvCxnSpPr>
          <p:nvPr/>
        </p:nvCxnSpPr>
        <p:spPr>
          <a:xfrm>
            <a:off x="4773148" y="3042091"/>
            <a:ext cx="1643942" cy="17094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3607FC1E-4D61-4CAE-8C83-8E1D72BE9643}"/>
              </a:ext>
            </a:extLst>
          </p:cNvPr>
          <p:cNvCxnSpPr>
            <a:cxnSpLocks/>
          </p:cNvCxnSpPr>
          <p:nvPr/>
        </p:nvCxnSpPr>
        <p:spPr>
          <a:xfrm>
            <a:off x="4978655" y="3042091"/>
            <a:ext cx="2625023" cy="17094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FD97BEAC-FB29-4358-8A03-85B4786F8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090" y="3393437"/>
            <a:ext cx="1186588" cy="135806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5795B682-8221-407A-B2CC-E67DFE103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090" y="1071033"/>
            <a:ext cx="1196439" cy="135806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8" name="בועת דיבור: מלבן 27">
            <a:extLst>
              <a:ext uri="{FF2B5EF4-FFF2-40B4-BE49-F238E27FC236}">
                <a16:creationId xmlns:a16="http://schemas.microsoft.com/office/drawing/2014/main" id="{B33557C3-16D2-4E74-8265-408176360F54}"/>
              </a:ext>
            </a:extLst>
          </p:cNvPr>
          <p:cNvSpPr/>
          <p:nvPr/>
        </p:nvSpPr>
        <p:spPr>
          <a:xfrm>
            <a:off x="2375348" y="2963334"/>
            <a:ext cx="1374114" cy="1224214"/>
          </a:xfrm>
          <a:prstGeom prst="wedgeRectCallout">
            <a:avLst>
              <a:gd name="adj1" fmla="val -57105"/>
              <a:gd name="adj2" fmla="val -169145"/>
            </a:avLst>
          </a:prstGeom>
          <a:solidFill>
            <a:srgbClr val="FF9973"/>
          </a:solidFill>
          <a:ln>
            <a:solidFill>
              <a:srgbClr val="0028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cs typeface="David" panose="020E0502060401010101" pitchFamily="34" charset="-79"/>
              </a:rPr>
              <a:t>ZSSR upscales the downgraded image using the trained model</a:t>
            </a:r>
            <a:endParaRPr kumimoji="0" lang="he-IL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29" name="כותרת 1">
            <a:extLst>
              <a:ext uri="{FF2B5EF4-FFF2-40B4-BE49-F238E27FC236}">
                <a16:creationId xmlns:a16="http://schemas.microsoft.com/office/drawing/2014/main" id="{2433B9AA-704F-48D0-A190-6A75C1455DE8}"/>
              </a:ext>
            </a:extLst>
          </p:cNvPr>
          <p:cNvSpPr txBox="1">
            <a:spLocks/>
          </p:cNvSpPr>
          <p:nvPr/>
        </p:nvSpPr>
        <p:spPr>
          <a:xfrm>
            <a:off x="272859" y="428213"/>
            <a:ext cx="1581828" cy="69812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</a:rPr>
              <a:t>Downgraded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0" name="כותרת 1">
            <a:extLst>
              <a:ext uri="{FF2B5EF4-FFF2-40B4-BE49-F238E27FC236}">
                <a16:creationId xmlns:a16="http://schemas.microsoft.com/office/drawing/2014/main" id="{DE7BB77E-8639-4609-9BA6-940B229D6B92}"/>
              </a:ext>
            </a:extLst>
          </p:cNvPr>
          <p:cNvSpPr txBox="1">
            <a:spLocks/>
          </p:cNvSpPr>
          <p:nvPr/>
        </p:nvSpPr>
        <p:spPr>
          <a:xfrm>
            <a:off x="4187741" y="-99274"/>
            <a:ext cx="1581828" cy="69812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</a:rPr>
              <a:t>Prediction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1" name="כותרת 1">
            <a:extLst>
              <a:ext uri="{FF2B5EF4-FFF2-40B4-BE49-F238E27FC236}">
                <a16:creationId xmlns:a16="http://schemas.microsoft.com/office/drawing/2014/main" id="{A7A98D61-44BC-404A-B861-5E50F2A37328}"/>
              </a:ext>
            </a:extLst>
          </p:cNvPr>
          <p:cNvSpPr txBox="1">
            <a:spLocks/>
          </p:cNvSpPr>
          <p:nvPr/>
        </p:nvSpPr>
        <p:spPr>
          <a:xfrm>
            <a:off x="4187741" y="2109743"/>
            <a:ext cx="1581828" cy="69812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</a:rPr>
              <a:t>Ground Truth</a:t>
            </a:r>
            <a:endParaRPr kumimoji="0" lang="he-IL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1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44B06D7C-E841-419C-9D20-70BE5986C279}"/>
              </a:ext>
            </a:extLst>
          </p:cNvPr>
          <p:cNvSpPr/>
          <p:nvPr/>
        </p:nvSpPr>
        <p:spPr>
          <a:xfrm>
            <a:off x="6603176" y="3457081"/>
            <a:ext cx="1346738" cy="10424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ZSSR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0F4011B-653F-4A51-BFD1-D0ED64E84378}"/>
              </a:ext>
            </a:extLst>
          </p:cNvPr>
          <p:cNvSpPr/>
          <p:nvPr/>
        </p:nvSpPr>
        <p:spPr>
          <a:xfrm>
            <a:off x="4047124" y="629362"/>
            <a:ext cx="1333864" cy="68149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algn="ctr" rtl="1">
              <a:buClrTx/>
              <a:defRPr/>
            </a:pPr>
            <a:br>
              <a:rPr lang="en-US" sz="1800" kern="1200" dirty="0">
                <a:solidFill>
                  <a:prstClr val="white"/>
                </a:solidFill>
                <a:latin typeface="Maven Pro" panose="020B060402020202020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Maven Pro" panose="020B0604020202020204" charset="0"/>
              </a:rPr>
              <a:t>Ground Truth</a:t>
            </a:r>
            <a:endParaRPr lang="he-IL" sz="1800" kern="1200" dirty="0">
              <a:solidFill>
                <a:prstClr val="white"/>
              </a:solidFill>
              <a:latin typeface="Maven Pro" panose="020B0604020202020204" charset="0"/>
              <a:cs typeface="Arial" panose="020B0604020202020204" pitchFamily="34" charset="0"/>
            </a:endParaRP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DF2F579-0C67-4633-B53E-25644CB452E3}"/>
              </a:ext>
            </a:extLst>
          </p:cNvPr>
          <p:cNvSpPr/>
          <p:nvPr/>
        </p:nvSpPr>
        <p:spPr>
          <a:xfrm>
            <a:off x="1194086" y="3457081"/>
            <a:ext cx="1507665" cy="96769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lvl="0" algn="ctr" rtl="1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Maven Pro" panose="020B0604020202020204" charset="0"/>
              </a:rPr>
              <a:t>Downgraded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0441157D-C89E-4E5F-94A1-6B3C6C2BD01C}"/>
              </a:ext>
            </a:extLst>
          </p:cNvPr>
          <p:cNvSpPr/>
          <p:nvPr/>
        </p:nvSpPr>
        <p:spPr>
          <a:xfrm rot="2497715">
            <a:off x="2729171" y="824797"/>
            <a:ext cx="310553" cy="2807842"/>
          </a:xfrm>
          <a:prstGeom prst="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CARE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751DA05C-D03E-4A67-B948-FEFA55C844A9}"/>
              </a:ext>
            </a:extLst>
          </p:cNvPr>
          <p:cNvSpPr/>
          <p:nvPr/>
        </p:nvSpPr>
        <p:spPr>
          <a:xfrm>
            <a:off x="2962275" y="3832646"/>
            <a:ext cx="3486150" cy="38470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lvl="0" algn="ctr" rtl="1">
              <a:buClrTx/>
              <a:defRPr/>
            </a:pPr>
            <a:r>
              <a:rPr lang="en-US" sz="1800" kern="1200" dirty="0">
                <a:solidFill>
                  <a:prstClr val="white"/>
                </a:solidFill>
                <a:latin typeface="Maven Pro" panose="020B0604020202020204" charset="0"/>
              </a:rPr>
              <a:t>Downgraded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/>
                <a:sym typeface="Arial"/>
              </a:rPr>
              <a:t> image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6C3BD36-9C86-4370-B7A6-159EFA0E0AC7}"/>
              </a:ext>
            </a:extLst>
          </p:cNvPr>
          <p:cNvSpPr txBox="1"/>
          <p:nvPr/>
        </p:nvSpPr>
        <p:spPr>
          <a:xfrm>
            <a:off x="218631" y="394890"/>
            <a:ext cx="46443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cs typeface="Arial"/>
                <a:sym typeface="Share Tech"/>
              </a:rPr>
              <a:t>OUR PROCESS</a:t>
            </a:r>
            <a:endParaRPr kumimoji="0" lang="he-I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578B460-86AC-4EE2-850D-AA1C81DA4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46" y="1693282"/>
            <a:ext cx="4644390" cy="4484697"/>
          </a:xfrm>
          <a:prstGeom prst="rect">
            <a:avLst/>
          </a:prstGeom>
        </p:spPr>
      </p:pic>
      <p:sp>
        <p:nvSpPr>
          <p:cNvPr id="12" name="חץ: שמאלה 11">
            <a:extLst>
              <a:ext uri="{FF2B5EF4-FFF2-40B4-BE49-F238E27FC236}">
                <a16:creationId xmlns:a16="http://schemas.microsoft.com/office/drawing/2014/main" id="{BDA34497-7E2C-4855-AA4C-0386D9B0B112}"/>
              </a:ext>
            </a:extLst>
          </p:cNvPr>
          <p:cNvSpPr/>
          <p:nvPr/>
        </p:nvSpPr>
        <p:spPr>
          <a:xfrm rot="3297842">
            <a:off x="4896178" y="2200307"/>
            <a:ext cx="2210030" cy="380921"/>
          </a:xfrm>
          <a:prstGeom prst="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lvl="0" algn="ctr" rtl="1">
              <a:buClrTx/>
              <a:defRPr/>
            </a:pPr>
            <a:r>
              <a:rPr lang="en-US" sz="1600" kern="1200" dirty="0">
                <a:solidFill>
                  <a:prstClr val="white"/>
                </a:solidFill>
                <a:latin typeface="Maven Pro" panose="020B0604020202020204" charset="0"/>
              </a:rPr>
              <a:t>Downgraded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 image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חץ: שמאלה 12">
            <a:extLst>
              <a:ext uri="{FF2B5EF4-FFF2-40B4-BE49-F238E27FC236}">
                <a16:creationId xmlns:a16="http://schemas.microsoft.com/office/drawing/2014/main" id="{36B60CA1-D2FD-4107-A1D5-F2FE49BDFBFC}"/>
              </a:ext>
            </a:extLst>
          </p:cNvPr>
          <p:cNvSpPr/>
          <p:nvPr/>
        </p:nvSpPr>
        <p:spPr>
          <a:xfrm rot="3230529">
            <a:off x="5170090" y="1944201"/>
            <a:ext cx="2891069" cy="380921"/>
          </a:xfrm>
          <a:prstGeom prst="lef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Upgraded image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09817DF-A2AB-4217-8EBB-2FED12CD3130}"/>
              </a:ext>
            </a:extLst>
          </p:cNvPr>
          <p:cNvSpPr/>
          <p:nvPr/>
        </p:nvSpPr>
        <p:spPr>
          <a:xfrm>
            <a:off x="3784695" y="2474836"/>
            <a:ext cx="1750022" cy="1132114"/>
          </a:xfrm>
          <a:prstGeom prst="rect">
            <a:avLst/>
          </a:prstGeom>
          <a:solidFill>
            <a:srgbClr val="FF9973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Arial" panose="020B0604020202020204" pitchFamily="34" charset="0"/>
              </a:rPr>
              <a:t>Evaluation matric</a:t>
            </a:r>
            <a:endParaRPr kumimoji="0" lang="he-IL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6208568-5A6B-4CAF-828B-EF839BE7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462" y="2140694"/>
            <a:ext cx="2632682" cy="17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33CC349-B795-45DF-8454-E082759E6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4" y="588445"/>
            <a:ext cx="3642224" cy="1041924"/>
          </a:xfrm>
          <a:prstGeom prst="rect">
            <a:avLst/>
          </a:prstGeom>
        </p:spPr>
      </p:pic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250D3CD-48AE-49F5-A95B-971753C3F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1" y="2236560"/>
            <a:ext cx="3609272" cy="102245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CC70735-AB87-4C50-9858-A6F42BD2D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1" y="3760653"/>
            <a:ext cx="3609262" cy="10225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6D86F5B-8D34-478F-9259-F87EDDAC9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56" y="3758289"/>
            <a:ext cx="3790583" cy="121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03BD19E-54FB-4914-B001-B3E1A4883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79" y="2236560"/>
            <a:ext cx="3790585" cy="121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3BA9D9C-C2BD-4EED-A0DC-1E692CEF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25" y="493791"/>
            <a:ext cx="3851568" cy="11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AA413473-8FE7-46FF-8F0F-9C845F1E5BAA}"/>
              </a:ext>
            </a:extLst>
          </p:cNvPr>
          <p:cNvSpPr/>
          <p:nvPr/>
        </p:nvSpPr>
        <p:spPr>
          <a:xfrm>
            <a:off x="3928079" y="851029"/>
            <a:ext cx="1287841" cy="516756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Segmentation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5B8378A2-F95C-4E19-9905-6D30C452A95D}"/>
              </a:ext>
            </a:extLst>
          </p:cNvPr>
          <p:cNvSpPr/>
          <p:nvPr/>
        </p:nvSpPr>
        <p:spPr>
          <a:xfrm rot="5400000">
            <a:off x="1835142" y="1668985"/>
            <a:ext cx="557369" cy="532154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חץ: ימינה 13">
            <a:extLst>
              <a:ext uri="{FF2B5EF4-FFF2-40B4-BE49-F238E27FC236}">
                <a16:creationId xmlns:a16="http://schemas.microsoft.com/office/drawing/2014/main" id="{2584814C-9336-4506-980D-965450014E87}"/>
              </a:ext>
            </a:extLst>
          </p:cNvPr>
          <p:cNvSpPr/>
          <p:nvPr/>
        </p:nvSpPr>
        <p:spPr>
          <a:xfrm rot="5400000">
            <a:off x="1830759" y="3256443"/>
            <a:ext cx="527015" cy="532154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כותרת 1">
            <a:extLst>
              <a:ext uri="{FF2B5EF4-FFF2-40B4-BE49-F238E27FC236}">
                <a16:creationId xmlns:a16="http://schemas.microsoft.com/office/drawing/2014/main" id="{DE1D3EFB-3305-4313-9933-6357C9523650}"/>
              </a:ext>
            </a:extLst>
          </p:cNvPr>
          <p:cNvSpPr txBox="1">
            <a:spLocks/>
          </p:cNvSpPr>
          <p:nvPr/>
        </p:nvSpPr>
        <p:spPr>
          <a:xfrm>
            <a:off x="165459" y="1735186"/>
            <a:ext cx="2233709" cy="72938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Maven Pro" panose="020B0604020202020204" charset="0"/>
              </a:rPr>
              <a:t>Downgraded</a:t>
            </a:r>
            <a:endParaRPr lang="he-IL" sz="2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B5082C9D-FE4A-491F-97E9-1BC00537417C}"/>
              </a:ext>
            </a:extLst>
          </p:cNvPr>
          <p:cNvSpPr txBox="1">
            <a:spLocks/>
          </p:cNvSpPr>
          <p:nvPr/>
        </p:nvSpPr>
        <p:spPr>
          <a:xfrm>
            <a:off x="127707" y="86804"/>
            <a:ext cx="3193829" cy="72938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Maven Pro" panose="020B0604020202020204" charset="0"/>
              </a:rPr>
              <a:t>Ground Truth</a:t>
            </a:r>
            <a:endParaRPr lang="he-IL" sz="2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B6992691-BF2A-4D21-AC48-CB20A9C5530C}"/>
              </a:ext>
            </a:extLst>
          </p:cNvPr>
          <p:cNvSpPr txBox="1">
            <a:spLocks/>
          </p:cNvSpPr>
          <p:nvPr/>
        </p:nvSpPr>
        <p:spPr>
          <a:xfrm>
            <a:off x="169831" y="3281825"/>
            <a:ext cx="2233709" cy="72938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Maven Pro" panose="020B0604020202020204" charset="0"/>
              </a:rPr>
              <a:t>Prediction</a:t>
            </a:r>
            <a:endParaRPr lang="he-IL" sz="20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cxnSp>
        <p:nvCxnSpPr>
          <p:cNvPr id="18" name="מחבר: מעוקל 17">
            <a:extLst>
              <a:ext uri="{FF2B5EF4-FFF2-40B4-BE49-F238E27FC236}">
                <a16:creationId xmlns:a16="http://schemas.microsoft.com/office/drawing/2014/main" id="{531625CE-123D-4A3F-B115-EBDFCE7845F5}"/>
              </a:ext>
            </a:extLst>
          </p:cNvPr>
          <p:cNvCxnSpPr>
            <a:stCxn id="8" idx="1"/>
            <a:endCxn id="9" idx="1"/>
          </p:cNvCxnSpPr>
          <p:nvPr/>
        </p:nvCxnSpPr>
        <p:spPr>
          <a:xfrm rot="10800000">
            <a:off x="5164725" y="1091539"/>
            <a:ext cx="9254" cy="1750037"/>
          </a:xfrm>
          <a:prstGeom prst="curvedConnector3">
            <a:avLst>
              <a:gd name="adj1" fmla="val 2570283"/>
            </a:avLst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מחבר: מעוקל 18">
            <a:extLst>
              <a:ext uri="{FF2B5EF4-FFF2-40B4-BE49-F238E27FC236}">
                <a16:creationId xmlns:a16="http://schemas.microsoft.com/office/drawing/2014/main" id="{EAE66869-065F-46A0-9B06-7B382993EF55}"/>
              </a:ext>
            </a:extLst>
          </p:cNvPr>
          <p:cNvCxnSpPr>
            <a:stCxn id="7" idx="1"/>
            <a:endCxn id="9" idx="1"/>
          </p:cNvCxnSpPr>
          <p:nvPr/>
        </p:nvCxnSpPr>
        <p:spPr>
          <a:xfrm rot="10800000" flipH="1">
            <a:off x="5120855" y="1091538"/>
            <a:ext cx="43869" cy="3271766"/>
          </a:xfrm>
          <a:prstGeom prst="curvedConnector3">
            <a:avLst>
              <a:gd name="adj1" fmla="val -521097"/>
            </a:avLst>
          </a:prstGeom>
          <a:noFill/>
          <a:ln w="22225" cap="flat" cmpd="sng" algn="ctr">
            <a:solidFill>
              <a:schemeClr val="bg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כותרת 1">
            <a:extLst>
              <a:ext uri="{FF2B5EF4-FFF2-40B4-BE49-F238E27FC236}">
                <a16:creationId xmlns:a16="http://schemas.microsoft.com/office/drawing/2014/main" id="{EBC9F618-39DC-4314-B7BB-0F06BCF10C15}"/>
              </a:ext>
            </a:extLst>
          </p:cNvPr>
          <p:cNvSpPr txBox="1">
            <a:spLocks/>
          </p:cNvSpPr>
          <p:nvPr/>
        </p:nvSpPr>
        <p:spPr>
          <a:xfrm>
            <a:off x="4229100" y="1532611"/>
            <a:ext cx="2233709" cy="729382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Compare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38" name="חץ: ימינה 37">
            <a:extLst>
              <a:ext uri="{FF2B5EF4-FFF2-40B4-BE49-F238E27FC236}">
                <a16:creationId xmlns:a16="http://schemas.microsoft.com/office/drawing/2014/main" id="{B3B6A35E-5C27-4305-A5A9-407724DB8C57}"/>
              </a:ext>
            </a:extLst>
          </p:cNvPr>
          <p:cNvSpPr/>
          <p:nvPr/>
        </p:nvSpPr>
        <p:spPr>
          <a:xfrm>
            <a:off x="3928078" y="2528380"/>
            <a:ext cx="1287841" cy="516756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Segmentation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חץ: ימינה 38">
            <a:extLst>
              <a:ext uri="{FF2B5EF4-FFF2-40B4-BE49-F238E27FC236}">
                <a16:creationId xmlns:a16="http://schemas.microsoft.com/office/drawing/2014/main" id="{FFD07617-9872-4236-9822-3299E16A0EB7}"/>
              </a:ext>
            </a:extLst>
          </p:cNvPr>
          <p:cNvSpPr/>
          <p:nvPr/>
        </p:nvSpPr>
        <p:spPr>
          <a:xfrm>
            <a:off x="3886138" y="4085098"/>
            <a:ext cx="1287841" cy="516756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002845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+mn-cs"/>
              </a:rPr>
              <a:t>Segmentation</a:t>
            </a:r>
            <a:endParaRPr kumimoji="0" lang="he-IL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7" grpId="0"/>
      <p:bldP spid="20" grpId="0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-186032" y="1383330"/>
            <a:ext cx="4617309" cy="1316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E898AC"/>
          </a:solidFill>
          <a:ln>
            <a:solidFill>
              <a:srgbClr val="E898A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201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386328" y="288796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40" name="תמונה 39" descr="תמונה שמכילה קרקעית האוקיינוס&#10;&#10;התיאור נוצר באופן אוטומטי">
            <a:extLst>
              <a:ext uri="{FF2B5EF4-FFF2-40B4-BE49-F238E27FC236}">
                <a16:creationId xmlns:a16="http://schemas.microsoft.com/office/drawing/2014/main" id="{91F8B161-3331-44D9-B0BC-8D36C1B37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66" y="1326540"/>
            <a:ext cx="2910138" cy="860882"/>
          </a:xfrm>
          <a:prstGeom prst="rect">
            <a:avLst/>
          </a:prstGeom>
        </p:spPr>
      </p:pic>
      <p:pic>
        <p:nvPicPr>
          <p:cNvPr id="41" name="תמונה 40" descr="תמונה שמכילה טקסט, קרקעית האוקיינוס&#10;&#10;התיאור נוצר באופן אוטומטי">
            <a:extLst>
              <a:ext uri="{FF2B5EF4-FFF2-40B4-BE49-F238E27FC236}">
                <a16:creationId xmlns:a16="http://schemas.microsoft.com/office/drawing/2014/main" id="{C9F96092-D7C8-4DC6-892B-E25AA0AF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75" y="1350544"/>
            <a:ext cx="2830880" cy="860882"/>
          </a:xfrm>
          <a:prstGeom prst="rect">
            <a:avLst/>
          </a:prstGeom>
        </p:spPr>
      </p:pic>
      <p:pic>
        <p:nvPicPr>
          <p:cNvPr id="42" name="תמונה 41" descr="תמונה שמכילה קרקעית האוקיינוס&#10;&#10;התיאור נוצר באופן אוטומטי">
            <a:extLst>
              <a:ext uri="{FF2B5EF4-FFF2-40B4-BE49-F238E27FC236}">
                <a16:creationId xmlns:a16="http://schemas.microsoft.com/office/drawing/2014/main" id="{FFE014EE-BF44-4C75-96A2-B005C94F7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" y="1329835"/>
            <a:ext cx="2755836" cy="896221"/>
          </a:xfrm>
          <a:prstGeom prst="rect">
            <a:avLst/>
          </a:prstGeom>
        </p:spPr>
      </p:pic>
      <p:sp>
        <p:nvSpPr>
          <p:cNvPr id="43" name="כותרת 1">
            <a:extLst>
              <a:ext uri="{FF2B5EF4-FFF2-40B4-BE49-F238E27FC236}">
                <a16:creationId xmlns:a16="http://schemas.microsoft.com/office/drawing/2014/main" id="{2BA983ED-1FA9-46F0-9FA1-CDEC22E3EDB2}"/>
              </a:ext>
            </a:extLst>
          </p:cNvPr>
          <p:cNvSpPr txBox="1">
            <a:spLocks/>
          </p:cNvSpPr>
          <p:nvPr/>
        </p:nvSpPr>
        <p:spPr>
          <a:xfrm>
            <a:off x="0" y="940420"/>
            <a:ext cx="2236247" cy="41012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Ground Truth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4" name="כותרת 1">
            <a:extLst>
              <a:ext uri="{FF2B5EF4-FFF2-40B4-BE49-F238E27FC236}">
                <a16:creationId xmlns:a16="http://schemas.microsoft.com/office/drawing/2014/main" id="{02301AFA-54D9-4028-9D27-63777B9D9CE1}"/>
              </a:ext>
            </a:extLst>
          </p:cNvPr>
          <p:cNvSpPr txBox="1">
            <a:spLocks/>
          </p:cNvSpPr>
          <p:nvPr/>
        </p:nvSpPr>
        <p:spPr>
          <a:xfrm>
            <a:off x="3258506" y="957650"/>
            <a:ext cx="1587625" cy="36889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Downgraded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5" name="כותרת 1">
            <a:extLst>
              <a:ext uri="{FF2B5EF4-FFF2-40B4-BE49-F238E27FC236}">
                <a16:creationId xmlns:a16="http://schemas.microsoft.com/office/drawing/2014/main" id="{A74EF471-3865-484A-9FC9-EEF73EA4F93D}"/>
              </a:ext>
            </a:extLst>
          </p:cNvPr>
          <p:cNvSpPr txBox="1">
            <a:spLocks/>
          </p:cNvSpPr>
          <p:nvPr/>
        </p:nvSpPr>
        <p:spPr>
          <a:xfrm>
            <a:off x="6349260" y="940420"/>
            <a:ext cx="1402672" cy="40335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Prediction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6" name="חץ: ימינה 45">
            <a:extLst>
              <a:ext uri="{FF2B5EF4-FFF2-40B4-BE49-F238E27FC236}">
                <a16:creationId xmlns:a16="http://schemas.microsoft.com/office/drawing/2014/main" id="{18DFA5E6-4723-4C0D-BD96-D7F0A21C4CC1}"/>
              </a:ext>
            </a:extLst>
          </p:cNvPr>
          <p:cNvSpPr/>
          <p:nvPr/>
        </p:nvSpPr>
        <p:spPr>
          <a:xfrm>
            <a:off x="2832882" y="1679716"/>
            <a:ext cx="248558" cy="257580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חץ: ימינה 46">
            <a:extLst>
              <a:ext uri="{FF2B5EF4-FFF2-40B4-BE49-F238E27FC236}">
                <a16:creationId xmlns:a16="http://schemas.microsoft.com/office/drawing/2014/main" id="{D8084D1C-D9F2-4B61-BD50-FD900D98CDB6}"/>
              </a:ext>
            </a:extLst>
          </p:cNvPr>
          <p:cNvSpPr/>
          <p:nvPr/>
        </p:nvSpPr>
        <p:spPr>
          <a:xfrm>
            <a:off x="5959514" y="1679716"/>
            <a:ext cx="227698" cy="235681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13D7D617-B37F-44E5-A281-3BFC7F6429AA}"/>
              </a:ext>
            </a:extLst>
          </p:cNvPr>
          <p:cNvSpPr/>
          <p:nvPr/>
        </p:nvSpPr>
        <p:spPr>
          <a:xfrm>
            <a:off x="325604" y="1476516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60DD9EF1-EB8E-4B04-BE74-6D4E76B61E62}"/>
              </a:ext>
            </a:extLst>
          </p:cNvPr>
          <p:cNvCxnSpPr>
            <a:cxnSpLocks/>
          </p:cNvCxnSpPr>
          <p:nvPr/>
        </p:nvCxnSpPr>
        <p:spPr>
          <a:xfrm flipH="1">
            <a:off x="235137" y="1697831"/>
            <a:ext cx="90468" cy="333728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0" name="מחבר ישר 49">
            <a:extLst>
              <a:ext uri="{FF2B5EF4-FFF2-40B4-BE49-F238E27FC236}">
                <a16:creationId xmlns:a16="http://schemas.microsoft.com/office/drawing/2014/main" id="{571768AF-5CB3-4DD7-AEAD-4593356A1C60}"/>
              </a:ext>
            </a:extLst>
          </p:cNvPr>
          <p:cNvCxnSpPr>
            <a:cxnSpLocks/>
          </p:cNvCxnSpPr>
          <p:nvPr/>
        </p:nvCxnSpPr>
        <p:spPr>
          <a:xfrm>
            <a:off x="566904" y="1476516"/>
            <a:ext cx="2183274" cy="95540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5584F5F6-21E8-40B6-BF24-A1F5A5DC93EE}"/>
              </a:ext>
            </a:extLst>
          </p:cNvPr>
          <p:cNvCxnSpPr>
            <a:cxnSpLocks/>
          </p:cNvCxnSpPr>
          <p:nvPr/>
        </p:nvCxnSpPr>
        <p:spPr>
          <a:xfrm>
            <a:off x="566904" y="1697831"/>
            <a:ext cx="2234803" cy="333728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2" name="מחבר ישר 51">
            <a:extLst>
              <a:ext uri="{FF2B5EF4-FFF2-40B4-BE49-F238E27FC236}">
                <a16:creationId xmlns:a16="http://schemas.microsoft.com/office/drawing/2014/main" id="{491902D2-7309-4607-9293-A970EC6DE22D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208108" y="1578116"/>
            <a:ext cx="117496" cy="81897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3" name="מלבן 52">
            <a:extLst>
              <a:ext uri="{FF2B5EF4-FFF2-40B4-BE49-F238E27FC236}">
                <a16:creationId xmlns:a16="http://schemas.microsoft.com/office/drawing/2014/main" id="{CC41C60F-4010-4144-A6F1-3CC0D7E06178}"/>
              </a:ext>
            </a:extLst>
          </p:cNvPr>
          <p:cNvSpPr/>
          <p:nvPr/>
        </p:nvSpPr>
        <p:spPr>
          <a:xfrm>
            <a:off x="3320387" y="1515468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2CF6B57-7CC5-41B9-96A4-4BFFD154FBAA}"/>
              </a:ext>
            </a:extLst>
          </p:cNvPr>
          <p:cNvCxnSpPr>
            <a:cxnSpLocks/>
          </p:cNvCxnSpPr>
          <p:nvPr/>
        </p:nvCxnSpPr>
        <p:spPr>
          <a:xfrm flipH="1">
            <a:off x="3292435" y="1515468"/>
            <a:ext cx="7979" cy="916448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5" name="מחבר ישר 54">
            <a:extLst>
              <a:ext uri="{FF2B5EF4-FFF2-40B4-BE49-F238E27FC236}">
                <a16:creationId xmlns:a16="http://schemas.microsoft.com/office/drawing/2014/main" id="{34D41F62-32E6-4CB2-96A2-BF5D3D9F6C36}"/>
              </a:ext>
            </a:extLst>
          </p:cNvPr>
          <p:cNvCxnSpPr>
            <a:cxnSpLocks/>
          </p:cNvCxnSpPr>
          <p:nvPr/>
        </p:nvCxnSpPr>
        <p:spPr>
          <a:xfrm>
            <a:off x="3300413" y="1728214"/>
            <a:ext cx="33468" cy="333957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83C558BC-2EC0-4DB6-B6F5-CEEC033FF007}"/>
              </a:ext>
            </a:extLst>
          </p:cNvPr>
          <p:cNvCxnSpPr>
            <a:cxnSpLocks/>
          </p:cNvCxnSpPr>
          <p:nvPr/>
        </p:nvCxnSpPr>
        <p:spPr>
          <a:xfrm>
            <a:off x="3532417" y="1695545"/>
            <a:ext cx="2354630" cy="333957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03FE3450-6E6D-4AA0-92B0-2BF811CC7FE7}"/>
              </a:ext>
            </a:extLst>
          </p:cNvPr>
          <p:cNvCxnSpPr>
            <a:cxnSpLocks/>
          </p:cNvCxnSpPr>
          <p:nvPr/>
        </p:nvCxnSpPr>
        <p:spPr>
          <a:xfrm>
            <a:off x="3587111" y="1525014"/>
            <a:ext cx="2310890" cy="876391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8" name="מלבן 57">
            <a:extLst>
              <a:ext uri="{FF2B5EF4-FFF2-40B4-BE49-F238E27FC236}">
                <a16:creationId xmlns:a16="http://schemas.microsoft.com/office/drawing/2014/main" id="{8C9DECEB-3694-4883-988F-EFA27CE3A4EC}"/>
              </a:ext>
            </a:extLst>
          </p:cNvPr>
          <p:cNvSpPr/>
          <p:nvPr/>
        </p:nvSpPr>
        <p:spPr>
          <a:xfrm>
            <a:off x="6480023" y="1525014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800023D5-A9B5-47DF-9012-C8801A096407}"/>
              </a:ext>
            </a:extLst>
          </p:cNvPr>
          <p:cNvCxnSpPr>
            <a:cxnSpLocks/>
          </p:cNvCxnSpPr>
          <p:nvPr/>
        </p:nvCxnSpPr>
        <p:spPr>
          <a:xfrm>
            <a:off x="6480023" y="1495416"/>
            <a:ext cx="0" cy="843651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BDF0CAEF-1A39-460C-86E8-A1C5CAE15229}"/>
              </a:ext>
            </a:extLst>
          </p:cNvPr>
          <p:cNvCxnSpPr>
            <a:cxnSpLocks/>
          </p:cNvCxnSpPr>
          <p:nvPr/>
        </p:nvCxnSpPr>
        <p:spPr>
          <a:xfrm>
            <a:off x="6498331" y="1757812"/>
            <a:ext cx="0" cy="327730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1" name="מחבר ישר 60">
            <a:extLst>
              <a:ext uri="{FF2B5EF4-FFF2-40B4-BE49-F238E27FC236}">
                <a16:creationId xmlns:a16="http://schemas.microsoft.com/office/drawing/2014/main" id="{120808E5-0E71-4586-B224-4366B872B857}"/>
              </a:ext>
            </a:extLst>
          </p:cNvPr>
          <p:cNvCxnSpPr>
            <a:cxnSpLocks/>
          </p:cNvCxnSpPr>
          <p:nvPr/>
        </p:nvCxnSpPr>
        <p:spPr>
          <a:xfrm>
            <a:off x="6739630" y="1525014"/>
            <a:ext cx="2365464" cy="81405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2" name="מחבר ישר 61">
            <a:extLst>
              <a:ext uri="{FF2B5EF4-FFF2-40B4-BE49-F238E27FC236}">
                <a16:creationId xmlns:a16="http://schemas.microsoft.com/office/drawing/2014/main" id="{9816615D-5006-421D-9B9D-B2D816A74AC0}"/>
              </a:ext>
            </a:extLst>
          </p:cNvPr>
          <p:cNvCxnSpPr>
            <a:cxnSpLocks/>
          </p:cNvCxnSpPr>
          <p:nvPr/>
        </p:nvCxnSpPr>
        <p:spPr>
          <a:xfrm>
            <a:off x="6732277" y="1757812"/>
            <a:ext cx="2405288" cy="3277303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3" name="תמונה 62">
            <a:extLst>
              <a:ext uri="{FF2B5EF4-FFF2-40B4-BE49-F238E27FC236}">
                <a16:creationId xmlns:a16="http://schemas.microsoft.com/office/drawing/2014/main" id="{7E7874BF-B7DE-45ED-99F7-B7FBB02A8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06" y="2401405"/>
            <a:ext cx="2582436" cy="26344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4" name="תמונה 63">
            <a:extLst>
              <a:ext uri="{FF2B5EF4-FFF2-40B4-BE49-F238E27FC236}">
                <a16:creationId xmlns:a16="http://schemas.microsoft.com/office/drawing/2014/main" id="{6E739A1B-474B-4C8E-B640-23C718BD6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611" y="2401405"/>
            <a:ext cx="2582436" cy="263371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5" name="תמונה 64">
            <a:extLst>
              <a:ext uri="{FF2B5EF4-FFF2-40B4-BE49-F238E27FC236}">
                <a16:creationId xmlns:a16="http://schemas.microsoft.com/office/drawing/2014/main" id="{AE9E7A32-F5A5-412D-8E67-D4207CE57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023" y="2339067"/>
            <a:ext cx="2639235" cy="26960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>
            <a:extLst>
              <a:ext uri="{FF2B5EF4-FFF2-40B4-BE49-F238E27FC236}">
                <a16:creationId xmlns:a16="http://schemas.microsoft.com/office/drawing/2014/main" id="{CAA5CE3F-4565-4807-B8B2-B02FD324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68" y="1263389"/>
            <a:ext cx="2528253" cy="84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D018CFAD-4BE6-40AF-B7DC-BA97A1E7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35" y="1252453"/>
            <a:ext cx="2433157" cy="8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מחבר ישר 48">
            <a:extLst>
              <a:ext uri="{FF2B5EF4-FFF2-40B4-BE49-F238E27FC236}">
                <a16:creationId xmlns:a16="http://schemas.microsoft.com/office/drawing/2014/main" id="{60DD9EF1-EB8E-4B04-BE74-6D4E76B61E62}"/>
              </a:ext>
            </a:extLst>
          </p:cNvPr>
          <p:cNvCxnSpPr>
            <a:cxnSpLocks/>
          </p:cNvCxnSpPr>
          <p:nvPr/>
        </p:nvCxnSpPr>
        <p:spPr>
          <a:xfrm flipH="1">
            <a:off x="139411" y="1700213"/>
            <a:ext cx="186193" cy="3279911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68" name="Picture 6">
            <a:extLst>
              <a:ext uri="{FF2B5EF4-FFF2-40B4-BE49-F238E27FC236}">
                <a16:creationId xmlns:a16="http://schemas.microsoft.com/office/drawing/2014/main" id="{E1277590-EB21-4B76-BBBA-BA385B3D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53" y="1241960"/>
            <a:ext cx="2557143" cy="87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386328" y="288796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3" name="כותרת 1">
            <a:extLst>
              <a:ext uri="{FF2B5EF4-FFF2-40B4-BE49-F238E27FC236}">
                <a16:creationId xmlns:a16="http://schemas.microsoft.com/office/drawing/2014/main" id="{2BA983ED-1FA9-46F0-9FA1-CDEC22E3EDB2}"/>
              </a:ext>
            </a:extLst>
          </p:cNvPr>
          <p:cNvSpPr txBox="1">
            <a:spLocks/>
          </p:cNvSpPr>
          <p:nvPr/>
        </p:nvSpPr>
        <p:spPr>
          <a:xfrm>
            <a:off x="0" y="940420"/>
            <a:ext cx="2236247" cy="41012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Ground Truth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4" name="כותרת 1">
            <a:extLst>
              <a:ext uri="{FF2B5EF4-FFF2-40B4-BE49-F238E27FC236}">
                <a16:creationId xmlns:a16="http://schemas.microsoft.com/office/drawing/2014/main" id="{02301AFA-54D9-4028-9D27-63777B9D9CE1}"/>
              </a:ext>
            </a:extLst>
          </p:cNvPr>
          <p:cNvSpPr txBox="1">
            <a:spLocks/>
          </p:cNvSpPr>
          <p:nvPr/>
        </p:nvSpPr>
        <p:spPr>
          <a:xfrm>
            <a:off x="3258506" y="957650"/>
            <a:ext cx="1587625" cy="36889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Downgraded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5" name="כותרת 1">
            <a:extLst>
              <a:ext uri="{FF2B5EF4-FFF2-40B4-BE49-F238E27FC236}">
                <a16:creationId xmlns:a16="http://schemas.microsoft.com/office/drawing/2014/main" id="{A74EF471-3865-484A-9FC9-EEF73EA4F93D}"/>
              </a:ext>
            </a:extLst>
          </p:cNvPr>
          <p:cNvSpPr txBox="1">
            <a:spLocks/>
          </p:cNvSpPr>
          <p:nvPr/>
        </p:nvSpPr>
        <p:spPr>
          <a:xfrm>
            <a:off x="6349260" y="940420"/>
            <a:ext cx="1402672" cy="40335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ClrTx/>
              <a:buFontTx/>
              <a:buNone/>
              <a:defRPr/>
            </a:pPr>
            <a:r>
              <a:rPr lang="en-US" sz="1800" b="1" dirty="0">
                <a:solidFill>
                  <a:schemeClr val="bg1"/>
                </a:solidFill>
                <a:latin typeface="Maven Pro" panose="020B0604020202020204" charset="0"/>
              </a:rPr>
              <a:t>Prediction</a:t>
            </a:r>
            <a:endParaRPr lang="he-IL" sz="1800" b="1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sp>
        <p:nvSpPr>
          <p:cNvPr id="48" name="מלבן 47">
            <a:extLst>
              <a:ext uri="{FF2B5EF4-FFF2-40B4-BE49-F238E27FC236}">
                <a16:creationId xmlns:a16="http://schemas.microsoft.com/office/drawing/2014/main" id="{13D7D617-B37F-44E5-A281-3BFC7F6429AA}"/>
              </a:ext>
            </a:extLst>
          </p:cNvPr>
          <p:cNvSpPr/>
          <p:nvPr/>
        </p:nvSpPr>
        <p:spPr>
          <a:xfrm>
            <a:off x="325604" y="1476516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0" name="מחבר ישר 49">
            <a:extLst>
              <a:ext uri="{FF2B5EF4-FFF2-40B4-BE49-F238E27FC236}">
                <a16:creationId xmlns:a16="http://schemas.microsoft.com/office/drawing/2014/main" id="{571768AF-5CB3-4DD7-AEAD-4593356A1C60}"/>
              </a:ext>
            </a:extLst>
          </p:cNvPr>
          <p:cNvCxnSpPr>
            <a:cxnSpLocks/>
          </p:cNvCxnSpPr>
          <p:nvPr/>
        </p:nvCxnSpPr>
        <p:spPr>
          <a:xfrm>
            <a:off x="585788" y="1700213"/>
            <a:ext cx="2160523" cy="3279911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1" name="מחבר ישר 50">
            <a:extLst>
              <a:ext uri="{FF2B5EF4-FFF2-40B4-BE49-F238E27FC236}">
                <a16:creationId xmlns:a16="http://schemas.microsoft.com/office/drawing/2014/main" id="{5584F5F6-21E8-40B6-BF24-A1F5A5DC93EE}"/>
              </a:ext>
            </a:extLst>
          </p:cNvPr>
          <p:cNvCxnSpPr>
            <a:cxnSpLocks/>
          </p:cNvCxnSpPr>
          <p:nvPr/>
        </p:nvCxnSpPr>
        <p:spPr>
          <a:xfrm>
            <a:off x="566904" y="1459706"/>
            <a:ext cx="2179407" cy="892322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3" name="מלבן 52">
            <a:extLst>
              <a:ext uri="{FF2B5EF4-FFF2-40B4-BE49-F238E27FC236}">
                <a16:creationId xmlns:a16="http://schemas.microsoft.com/office/drawing/2014/main" id="{CC41C60F-4010-4144-A6F1-3CC0D7E06178}"/>
              </a:ext>
            </a:extLst>
          </p:cNvPr>
          <p:cNvSpPr/>
          <p:nvPr/>
        </p:nvSpPr>
        <p:spPr>
          <a:xfrm>
            <a:off x="3320387" y="1515468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92CF6B57-7CC5-41B9-96A4-4BFFD154FBA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3182059" y="1617068"/>
            <a:ext cx="138328" cy="69527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5" name="מחבר ישר 54">
            <a:extLst>
              <a:ext uri="{FF2B5EF4-FFF2-40B4-BE49-F238E27FC236}">
                <a16:creationId xmlns:a16="http://schemas.microsoft.com/office/drawing/2014/main" id="{34D41F62-32E6-4CB2-96A2-BF5D3D9F6C36}"/>
              </a:ext>
            </a:extLst>
          </p:cNvPr>
          <p:cNvCxnSpPr>
            <a:cxnSpLocks/>
          </p:cNvCxnSpPr>
          <p:nvPr/>
        </p:nvCxnSpPr>
        <p:spPr>
          <a:xfrm flipH="1">
            <a:off x="3182059" y="1728214"/>
            <a:ext cx="138328" cy="325191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6" name="מחבר ישר 55">
            <a:extLst>
              <a:ext uri="{FF2B5EF4-FFF2-40B4-BE49-F238E27FC236}">
                <a16:creationId xmlns:a16="http://schemas.microsoft.com/office/drawing/2014/main" id="{83C558BC-2EC0-4DB6-B6F5-CEEC033FF007}"/>
              </a:ext>
            </a:extLst>
          </p:cNvPr>
          <p:cNvCxnSpPr>
            <a:cxnSpLocks/>
          </p:cNvCxnSpPr>
          <p:nvPr/>
        </p:nvCxnSpPr>
        <p:spPr>
          <a:xfrm>
            <a:off x="3561687" y="1728214"/>
            <a:ext cx="2230418" cy="325191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57" name="מחבר ישר 56">
            <a:extLst>
              <a:ext uri="{FF2B5EF4-FFF2-40B4-BE49-F238E27FC236}">
                <a16:creationId xmlns:a16="http://schemas.microsoft.com/office/drawing/2014/main" id="{03FE3450-6E6D-4AA0-92B0-2BF811CC7FE7}"/>
              </a:ext>
            </a:extLst>
          </p:cNvPr>
          <p:cNvCxnSpPr>
            <a:cxnSpLocks/>
          </p:cNvCxnSpPr>
          <p:nvPr/>
        </p:nvCxnSpPr>
        <p:spPr>
          <a:xfrm>
            <a:off x="3561687" y="1497806"/>
            <a:ext cx="2230418" cy="814532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8" name="מלבן 57">
            <a:extLst>
              <a:ext uri="{FF2B5EF4-FFF2-40B4-BE49-F238E27FC236}">
                <a16:creationId xmlns:a16="http://schemas.microsoft.com/office/drawing/2014/main" id="{8C9DECEB-3694-4883-988F-EFA27CE3A4EC}"/>
              </a:ext>
            </a:extLst>
          </p:cNvPr>
          <p:cNvSpPr/>
          <p:nvPr/>
        </p:nvSpPr>
        <p:spPr>
          <a:xfrm>
            <a:off x="6480023" y="1525014"/>
            <a:ext cx="241300" cy="20320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9" name="מחבר ישר 58">
            <a:extLst>
              <a:ext uri="{FF2B5EF4-FFF2-40B4-BE49-F238E27FC236}">
                <a16:creationId xmlns:a16="http://schemas.microsoft.com/office/drawing/2014/main" id="{800023D5-A9B5-47DF-9012-C8801A096407}"/>
              </a:ext>
            </a:extLst>
          </p:cNvPr>
          <p:cNvCxnSpPr>
            <a:cxnSpLocks/>
          </p:cNvCxnSpPr>
          <p:nvPr/>
        </p:nvCxnSpPr>
        <p:spPr>
          <a:xfrm flipH="1">
            <a:off x="6232480" y="1515468"/>
            <a:ext cx="247544" cy="79687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0" name="מחבר ישר 59">
            <a:extLst>
              <a:ext uri="{FF2B5EF4-FFF2-40B4-BE49-F238E27FC236}">
                <a16:creationId xmlns:a16="http://schemas.microsoft.com/office/drawing/2014/main" id="{BDF0CAEF-1A39-460C-86E8-A1C5CAE15229}"/>
              </a:ext>
            </a:extLst>
          </p:cNvPr>
          <p:cNvCxnSpPr>
            <a:cxnSpLocks/>
          </p:cNvCxnSpPr>
          <p:nvPr/>
        </p:nvCxnSpPr>
        <p:spPr>
          <a:xfrm flipH="1">
            <a:off x="6261253" y="1745456"/>
            <a:ext cx="218770" cy="3234668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1" name="מחבר ישר 60">
            <a:extLst>
              <a:ext uri="{FF2B5EF4-FFF2-40B4-BE49-F238E27FC236}">
                <a16:creationId xmlns:a16="http://schemas.microsoft.com/office/drawing/2014/main" id="{120808E5-0E71-4586-B224-4366B872B857}"/>
              </a:ext>
            </a:extLst>
          </p:cNvPr>
          <p:cNvCxnSpPr>
            <a:cxnSpLocks/>
          </p:cNvCxnSpPr>
          <p:nvPr/>
        </p:nvCxnSpPr>
        <p:spPr>
          <a:xfrm>
            <a:off x="6738938" y="1745456"/>
            <a:ext cx="2103588" cy="3234668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2" name="מחבר ישר 61">
            <a:extLst>
              <a:ext uri="{FF2B5EF4-FFF2-40B4-BE49-F238E27FC236}">
                <a16:creationId xmlns:a16="http://schemas.microsoft.com/office/drawing/2014/main" id="{9816615D-5006-421D-9B9D-B2D816A74AC0}"/>
              </a:ext>
            </a:extLst>
          </p:cNvPr>
          <p:cNvCxnSpPr>
            <a:cxnSpLocks/>
          </p:cNvCxnSpPr>
          <p:nvPr/>
        </p:nvCxnSpPr>
        <p:spPr>
          <a:xfrm>
            <a:off x="6738938" y="1525014"/>
            <a:ext cx="2103588" cy="787324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371ED54B-7D19-469C-A230-56F34407D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11" y="2352028"/>
            <a:ext cx="2606900" cy="26280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7BA31875-8721-4E20-98F2-DEEA391EA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059" y="2332184"/>
            <a:ext cx="2610046" cy="26479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6" name="תמונה 65">
            <a:extLst>
              <a:ext uri="{FF2B5EF4-FFF2-40B4-BE49-F238E27FC236}">
                <a16:creationId xmlns:a16="http://schemas.microsoft.com/office/drawing/2014/main" id="{5B17D9CF-CEEB-4159-943C-E78E421BB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480" y="2312338"/>
            <a:ext cx="2610046" cy="26677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1" name="חץ: ימינה 70">
            <a:extLst>
              <a:ext uri="{FF2B5EF4-FFF2-40B4-BE49-F238E27FC236}">
                <a16:creationId xmlns:a16="http://schemas.microsoft.com/office/drawing/2014/main" id="{8C4B0F47-F8DF-429C-AFBB-EA2CF2188D1B}"/>
              </a:ext>
            </a:extLst>
          </p:cNvPr>
          <p:cNvSpPr/>
          <p:nvPr/>
        </p:nvSpPr>
        <p:spPr>
          <a:xfrm>
            <a:off x="2409795" y="1482449"/>
            <a:ext cx="699405" cy="437387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David" panose="020E0502060401010101" pitchFamily="34" charset="-79"/>
              </a:rPr>
              <a:t>DICE= 0.789</a:t>
            </a:r>
            <a:endParaRPr kumimoji="0" lang="he-IL" sz="7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חץ: ימינה 71">
            <a:extLst>
              <a:ext uri="{FF2B5EF4-FFF2-40B4-BE49-F238E27FC236}">
                <a16:creationId xmlns:a16="http://schemas.microsoft.com/office/drawing/2014/main" id="{20CF0E41-67FB-4235-8D5A-89C4D5C5A9B7}"/>
              </a:ext>
            </a:extLst>
          </p:cNvPr>
          <p:cNvSpPr/>
          <p:nvPr/>
        </p:nvSpPr>
        <p:spPr>
          <a:xfrm>
            <a:off x="5618394" y="1428483"/>
            <a:ext cx="698859" cy="485420"/>
          </a:xfrm>
          <a:prstGeom prst="rightArrow">
            <a:avLst/>
          </a:prstGeom>
          <a:solidFill>
            <a:srgbClr val="00CFCC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1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aven Pro" panose="020B0604020202020204" charset="0"/>
                <a:ea typeface="+mn-ea"/>
                <a:cs typeface="David" panose="020E0502060401010101" pitchFamily="34" charset="-79"/>
              </a:rPr>
              <a:t>DICE= 0.833</a:t>
            </a:r>
            <a:endParaRPr kumimoji="0" lang="he-IL" sz="7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aven Pro" panose="020B060402020202020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2" name="מחבר ישר 51">
            <a:extLst>
              <a:ext uri="{FF2B5EF4-FFF2-40B4-BE49-F238E27FC236}">
                <a16:creationId xmlns:a16="http://schemas.microsoft.com/office/drawing/2014/main" id="{491902D2-7309-4607-9293-A970EC6DE22D}"/>
              </a:ext>
            </a:extLst>
          </p:cNvPr>
          <p:cNvCxnSpPr>
            <a:cxnSpLocks/>
          </p:cNvCxnSpPr>
          <p:nvPr/>
        </p:nvCxnSpPr>
        <p:spPr>
          <a:xfrm flipH="1">
            <a:off x="139411" y="1459706"/>
            <a:ext cx="186193" cy="892322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8665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3" grpId="0" animBg="1"/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206" cy="82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Prove the results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SOLUTION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79"/>
            <a:ext cx="1755600" cy="1050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Tradeoffs between several factors,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Calibri Light" panose="020F0302020204030204" pitchFamily="34" charset="0"/>
              </a:rPr>
              <a:t>using deep learning algorithms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ZSSR as </a:t>
            </a:r>
            <a:r>
              <a:rPr lang="en-US" dirty="0"/>
              <a:t>enhancement for microscope images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solidFill>
              <a:srgbClr val="FF99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E726B68-7BBB-4850-AF88-CE9382FF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8" y="2582270"/>
            <a:ext cx="3822307" cy="257688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AA80860-C47C-4A9C-9A63-276D05FF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25" y="36859"/>
            <a:ext cx="3775625" cy="254541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5B696187-8B46-450E-A1E0-D1A80D1FC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" y="36859"/>
            <a:ext cx="3814688" cy="2571745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8F682943-C8C8-4190-8DB5-8317D1445BDA}"/>
              </a:ext>
            </a:extLst>
          </p:cNvPr>
          <p:cNvSpPr txBox="1">
            <a:spLocks/>
          </p:cNvSpPr>
          <p:nvPr/>
        </p:nvSpPr>
        <p:spPr>
          <a:xfrm>
            <a:off x="6313972" y="3926835"/>
            <a:ext cx="2830028" cy="73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 lang="he-IL" sz="7200" dirty="0"/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0F56026F-2BBB-4E4E-B3EE-6D7AC1D1A19D}"/>
              </a:ext>
            </a:extLst>
          </p:cNvPr>
          <p:cNvSpPr txBox="1">
            <a:spLocks/>
          </p:cNvSpPr>
          <p:nvPr/>
        </p:nvSpPr>
        <p:spPr>
          <a:xfrm>
            <a:off x="241457" y="30056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Ground Truth</a:t>
            </a:r>
            <a:endParaRPr lang="he-IL" sz="1200" b="1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E2A2A49B-1EE4-49D8-97D8-1B8D3C828EF2}"/>
              </a:ext>
            </a:extLst>
          </p:cNvPr>
          <p:cNvSpPr txBox="1">
            <a:spLocks/>
          </p:cNvSpPr>
          <p:nvPr/>
        </p:nvSpPr>
        <p:spPr>
          <a:xfrm>
            <a:off x="4072638" y="36859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Downgraded</a:t>
            </a:r>
            <a:endParaRPr lang="he-IL" sz="1200" b="1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sp>
        <p:nvSpPr>
          <p:cNvPr id="20" name="כותרת 1">
            <a:extLst>
              <a:ext uri="{FF2B5EF4-FFF2-40B4-BE49-F238E27FC236}">
                <a16:creationId xmlns:a16="http://schemas.microsoft.com/office/drawing/2014/main" id="{810BA8DC-72A6-4609-AA0D-D5CB914331ED}"/>
              </a:ext>
            </a:extLst>
          </p:cNvPr>
          <p:cNvSpPr txBox="1">
            <a:spLocks/>
          </p:cNvSpPr>
          <p:nvPr/>
        </p:nvSpPr>
        <p:spPr>
          <a:xfrm>
            <a:off x="241457" y="2620024"/>
            <a:ext cx="1205642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highlight>
                  <a:srgbClr val="FFFF00"/>
                </a:highlight>
              </a:rPr>
              <a:t>ZSSR Prediction</a:t>
            </a:r>
            <a:endParaRPr lang="he-IL" sz="1200" b="1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022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F68675-38BE-4FB7-A817-1EAE6EF39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6284895" cy="577800"/>
          </a:xfrm>
        </p:spPr>
        <p:txBody>
          <a:bodyPr/>
          <a:lstStyle/>
          <a:p>
            <a:r>
              <a:rPr lang="en-US" dirty="0"/>
              <a:t>Comparison to CARE algorithm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AB2C7B7-5074-4265-B87E-A6CF0D6E4223}"/>
              </a:ext>
            </a:extLst>
          </p:cNvPr>
          <p:cNvSpPr txBox="1"/>
          <p:nvPr/>
        </p:nvSpPr>
        <p:spPr>
          <a:xfrm>
            <a:off x="618824" y="1096155"/>
            <a:ext cx="4644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We used a statistical test ‘Wilcoxon’ to prove that ZSSR and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CARE are not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equally distributed</a:t>
            </a:r>
            <a:endParaRPr kumimoji="0" lang="he-IL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ven Pro" panose="020B0604020202020204" charset="0"/>
              <a:cs typeface="Arial"/>
              <a:sym typeface="Arial"/>
            </a:endParaRPr>
          </a:p>
        </p:txBody>
      </p:sp>
      <p:grpSp>
        <p:nvGrpSpPr>
          <p:cNvPr id="14" name="Google Shape;9650;p57">
            <a:extLst>
              <a:ext uri="{FF2B5EF4-FFF2-40B4-BE49-F238E27FC236}">
                <a16:creationId xmlns:a16="http://schemas.microsoft.com/office/drawing/2014/main" id="{9924E3F7-A643-4011-A8AF-F03AD3EAB445}"/>
              </a:ext>
            </a:extLst>
          </p:cNvPr>
          <p:cNvGrpSpPr/>
          <p:nvPr/>
        </p:nvGrpSpPr>
        <p:grpSpPr>
          <a:xfrm>
            <a:off x="5635486" y="2200055"/>
            <a:ext cx="2716034" cy="1594705"/>
            <a:chOff x="5159450" y="1919950"/>
            <a:chExt cx="1541050" cy="862500"/>
          </a:xfrm>
        </p:grpSpPr>
        <p:sp>
          <p:nvSpPr>
            <p:cNvPr id="15" name="Google Shape;9651;p57">
              <a:extLst>
                <a:ext uri="{FF2B5EF4-FFF2-40B4-BE49-F238E27FC236}">
                  <a16:creationId xmlns:a16="http://schemas.microsoft.com/office/drawing/2014/main" id="{96D18079-C0C8-4101-8B3E-E0D93E2DC3C2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16" name="Google Shape;9652;p57">
              <a:extLst>
                <a:ext uri="{FF2B5EF4-FFF2-40B4-BE49-F238E27FC236}">
                  <a16:creationId xmlns:a16="http://schemas.microsoft.com/office/drawing/2014/main" id="{91078451-4A7B-42A6-9B97-832F4134EFF3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17" name="Google Shape;9653;p57">
                <a:extLst>
                  <a:ext uri="{FF2B5EF4-FFF2-40B4-BE49-F238E27FC236}">
                    <a16:creationId xmlns:a16="http://schemas.microsoft.com/office/drawing/2014/main" id="{130F6E78-8F0D-4591-97EB-817E67C421DE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9654;p57">
                <a:extLst>
                  <a:ext uri="{FF2B5EF4-FFF2-40B4-BE49-F238E27FC236}">
                    <a16:creationId xmlns:a16="http://schemas.microsoft.com/office/drawing/2014/main" id="{6EE2D754-6FA3-405D-A052-989FACDC74FE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7430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E53BE11-F33C-4E9C-B816-6F2817EBCC2C}"/>
              </a:ext>
            </a:extLst>
          </p:cNvPr>
          <p:cNvSpPr txBox="1"/>
          <p:nvPr/>
        </p:nvSpPr>
        <p:spPr>
          <a:xfrm>
            <a:off x="1742948" y="755540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Share Tech"/>
                <a:sym typeface="Share Tech"/>
              </a:rPr>
              <a:t>ZSSR</a:t>
            </a:r>
            <a:endParaRPr lang="he-IL" dirty="0">
              <a:solidFill>
                <a:srgbClr val="00CFCC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1E09D2C-0065-4710-BADB-FF61039D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341119"/>
            <a:ext cx="4425062" cy="295004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C9FEB38-7570-402B-BE68-7D61ED08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17" y="1341119"/>
            <a:ext cx="4434578" cy="2950041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82FAE28-A0B0-474D-9D11-BD9D7A63CE33}"/>
              </a:ext>
            </a:extLst>
          </p:cNvPr>
          <p:cNvSpPr txBox="1"/>
          <p:nvPr/>
        </p:nvSpPr>
        <p:spPr>
          <a:xfrm>
            <a:off x="6109335" y="755540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E898AC"/>
                </a:solidFill>
                <a:effectLst/>
                <a:uLnTx/>
                <a:uFillTx/>
                <a:latin typeface="Share Tech"/>
                <a:sym typeface="Share Tech"/>
              </a:rPr>
              <a:t>CARE</a:t>
            </a:r>
            <a:endParaRPr lang="he-IL" dirty="0">
              <a:solidFill>
                <a:srgbClr val="E898AC"/>
              </a:solidFill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2879BD4-0514-498E-9A59-2212DC41036A}"/>
              </a:ext>
            </a:extLst>
          </p:cNvPr>
          <p:cNvSpPr txBox="1"/>
          <p:nvPr/>
        </p:nvSpPr>
        <p:spPr>
          <a:xfrm>
            <a:off x="4030027" y="1537794"/>
            <a:ext cx="11353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?</a:t>
            </a:r>
          </a:p>
          <a:p>
            <a:pPr algn="ctr"/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=</a:t>
            </a:r>
            <a:endParaRPr lang="he-IL" sz="7200" dirty="0"/>
          </a:p>
        </p:txBody>
      </p:sp>
    </p:spTree>
    <p:extLst>
      <p:ext uri="{BB962C8B-B14F-4D97-AF65-F5344CB8AC3E}">
        <p14:creationId xmlns:p14="http://schemas.microsoft.com/office/powerpoint/2010/main" val="12721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8F682943-C8C8-4190-8DB5-8317D1445BDA}"/>
              </a:ext>
            </a:extLst>
          </p:cNvPr>
          <p:cNvSpPr txBox="1">
            <a:spLocks/>
          </p:cNvSpPr>
          <p:nvPr/>
        </p:nvSpPr>
        <p:spPr>
          <a:xfrm>
            <a:off x="6313972" y="3926835"/>
            <a:ext cx="2830028" cy="73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7200" dirty="0"/>
              <a:t>TEST 1</a:t>
            </a:r>
            <a:endParaRPr lang="he-IL" sz="7200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8605C04-C9D8-40E0-B211-28FC29967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0" y="54664"/>
            <a:ext cx="3775628" cy="25170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תמונה 13" descr="תמונה שמכילה תנועה, אור, קרקעית האוקיינוס&#10;&#10;התיאור נוצר באופן אוטומטי">
            <a:extLst>
              <a:ext uri="{FF2B5EF4-FFF2-40B4-BE49-F238E27FC236}">
                <a16:creationId xmlns:a16="http://schemas.microsoft.com/office/drawing/2014/main" id="{0D2D1D8A-18BD-4992-B1E2-279C093D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25" y="54662"/>
            <a:ext cx="3775625" cy="2517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A30ACDA-F276-4191-89A1-8B0005A7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0" y="2571750"/>
            <a:ext cx="3775626" cy="25170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כותרת 1">
            <a:extLst>
              <a:ext uri="{FF2B5EF4-FFF2-40B4-BE49-F238E27FC236}">
                <a16:creationId xmlns:a16="http://schemas.microsoft.com/office/drawing/2014/main" id="{0F56026F-2BBB-4E4E-B3EE-6D7AC1D1A19D}"/>
              </a:ext>
            </a:extLst>
          </p:cNvPr>
          <p:cNvSpPr txBox="1">
            <a:spLocks/>
          </p:cNvSpPr>
          <p:nvPr/>
        </p:nvSpPr>
        <p:spPr>
          <a:xfrm>
            <a:off x="97380" y="54662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Ground Truth</a:t>
            </a:r>
            <a:endParaRPr lang="he-IL" sz="1200" dirty="0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E2A2A49B-1EE4-49D8-97D8-1B8D3C828EF2}"/>
              </a:ext>
            </a:extLst>
          </p:cNvPr>
          <p:cNvSpPr txBox="1">
            <a:spLocks/>
          </p:cNvSpPr>
          <p:nvPr/>
        </p:nvSpPr>
        <p:spPr>
          <a:xfrm>
            <a:off x="3888247" y="54658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Downgraded</a:t>
            </a:r>
            <a:endParaRPr lang="he-IL" sz="1200" dirty="0"/>
          </a:p>
        </p:txBody>
      </p:sp>
      <p:sp>
        <p:nvSpPr>
          <p:cNvPr id="20" name="כותרת 1">
            <a:extLst>
              <a:ext uri="{FF2B5EF4-FFF2-40B4-BE49-F238E27FC236}">
                <a16:creationId xmlns:a16="http://schemas.microsoft.com/office/drawing/2014/main" id="{810BA8DC-72A6-4609-AA0D-D5CB914331ED}"/>
              </a:ext>
            </a:extLst>
          </p:cNvPr>
          <p:cNvSpPr txBox="1">
            <a:spLocks/>
          </p:cNvSpPr>
          <p:nvPr/>
        </p:nvSpPr>
        <p:spPr>
          <a:xfrm>
            <a:off x="89758" y="2645458"/>
            <a:ext cx="1205642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ZSSR Prediction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37822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8F682943-C8C8-4190-8DB5-8317D1445BDA}"/>
              </a:ext>
            </a:extLst>
          </p:cNvPr>
          <p:cNvSpPr txBox="1">
            <a:spLocks/>
          </p:cNvSpPr>
          <p:nvPr/>
        </p:nvSpPr>
        <p:spPr>
          <a:xfrm>
            <a:off x="4076237" y="654860"/>
            <a:ext cx="1139861" cy="57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3200" dirty="0"/>
              <a:t>TEST1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8965594-1F14-4B4B-A19E-EF571A781F88}"/>
              </a:ext>
            </a:extLst>
          </p:cNvPr>
          <p:cNvSpPr txBox="1"/>
          <p:nvPr/>
        </p:nvSpPr>
        <p:spPr>
          <a:xfrm>
            <a:off x="2002028" y="629528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Share Tech"/>
                <a:sym typeface="Share Tech"/>
              </a:rPr>
              <a:t>ZSSR</a:t>
            </a:r>
            <a:endParaRPr lang="he-IL" dirty="0">
              <a:solidFill>
                <a:srgbClr val="00CFCC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B00E5A0-0F28-4EB7-BDEF-67C6161E8E49}"/>
              </a:ext>
            </a:extLst>
          </p:cNvPr>
          <p:cNvSpPr txBox="1"/>
          <p:nvPr/>
        </p:nvSpPr>
        <p:spPr>
          <a:xfrm>
            <a:off x="6368415" y="629528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E898AC"/>
                </a:solidFill>
                <a:effectLst/>
                <a:uLnTx/>
                <a:uFillTx/>
                <a:latin typeface="Share Tech"/>
                <a:sym typeface="Share Tech"/>
              </a:rPr>
              <a:t>CARE</a:t>
            </a:r>
            <a:endParaRPr lang="he-IL" dirty="0">
              <a:solidFill>
                <a:srgbClr val="E898AC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8F8B380B-763E-4035-A88A-A3F326DD366E}"/>
              </a:ext>
            </a:extLst>
          </p:cNvPr>
          <p:cNvSpPr txBox="1"/>
          <p:nvPr/>
        </p:nvSpPr>
        <p:spPr>
          <a:xfrm>
            <a:off x="297053" y="127481"/>
            <a:ext cx="46443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Evaluation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096F0B0-1D7E-41C1-AD57-0336DC64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324"/>
            <a:ext cx="4582757" cy="261629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ADAE32A-41B0-4120-8CD6-A6987C7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98748"/>
            <a:ext cx="4572000" cy="26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7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8F682943-C8C8-4190-8DB5-8317D1445BDA}"/>
              </a:ext>
            </a:extLst>
          </p:cNvPr>
          <p:cNvSpPr txBox="1">
            <a:spLocks/>
          </p:cNvSpPr>
          <p:nvPr/>
        </p:nvSpPr>
        <p:spPr>
          <a:xfrm>
            <a:off x="6420652" y="3974994"/>
            <a:ext cx="2830028" cy="73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7200" dirty="0"/>
              <a:t>TEST 2</a:t>
            </a:r>
            <a:endParaRPr lang="he-IL" sz="7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42281DF-5872-4688-867C-5E8EF1FEA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6" y="19399"/>
            <a:ext cx="5860874" cy="169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תמונה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D4E7CDF-C2A0-4EC1-806E-6F572AFF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4" y="1722627"/>
            <a:ext cx="5867934" cy="17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כותרת 1">
            <a:extLst>
              <a:ext uri="{FF2B5EF4-FFF2-40B4-BE49-F238E27FC236}">
                <a16:creationId xmlns:a16="http://schemas.microsoft.com/office/drawing/2014/main" id="{E2A2A49B-1EE4-49D8-97D8-1B8D3C828EF2}"/>
              </a:ext>
            </a:extLst>
          </p:cNvPr>
          <p:cNvSpPr txBox="1">
            <a:spLocks/>
          </p:cNvSpPr>
          <p:nvPr/>
        </p:nvSpPr>
        <p:spPr>
          <a:xfrm>
            <a:off x="139581" y="1806832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Downgraded</a:t>
            </a:r>
            <a:endParaRPr lang="he-IL" sz="1200" dirty="0"/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0F56026F-2BBB-4E4E-B3EE-6D7AC1D1A19D}"/>
              </a:ext>
            </a:extLst>
          </p:cNvPr>
          <p:cNvSpPr txBox="1">
            <a:spLocks/>
          </p:cNvSpPr>
          <p:nvPr/>
        </p:nvSpPr>
        <p:spPr>
          <a:xfrm>
            <a:off x="139581" y="105130"/>
            <a:ext cx="1077428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Ground Truth</a:t>
            </a:r>
            <a:endParaRPr lang="he-IL" sz="12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B431CA9-2829-4E67-B4EF-CB6672731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2" y="3424329"/>
            <a:ext cx="5860875" cy="1699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כותרת 1">
            <a:extLst>
              <a:ext uri="{FF2B5EF4-FFF2-40B4-BE49-F238E27FC236}">
                <a16:creationId xmlns:a16="http://schemas.microsoft.com/office/drawing/2014/main" id="{810BA8DC-72A6-4609-AA0D-D5CB914331ED}"/>
              </a:ext>
            </a:extLst>
          </p:cNvPr>
          <p:cNvSpPr txBox="1">
            <a:spLocks/>
          </p:cNvSpPr>
          <p:nvPr/>
        </p:nvSpPr>
        <p:spPr>
          <a:xfrm>
            <a:off x="155386" y="3508534"/>
            <a:ext cx="1205642" cy="25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1200" dirty="0"/>
              <a:t>ZSSR Prediction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43521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8F682943-C8C8-4190-8DB5-8317D1445BDA}"/>
              </a:ext>
            </a:extLst>
          </p:cNvPr>
          <p:cNvSpPr txBox="1">
            <a:spLocks/>
          </p:cNvSpPr>
          <p:nvPr/>
        </p:nvSpPr>
        <p:spPr>
          <a:xfrm>
            <a:off x="4064462" y="449471"/>
            <a:ext cx="1180683" cy="73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sz="3200" dirty="0"/>
              <a:t>TEST2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8EF1582-82C4-4DA3-8E42-48B15006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63" y="1183526"/>
            <a:ext cx="4582758" cy="263409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65BFF6B-B13C-483E-B9B3-6210EF705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526"/>
            <a:ext cx="4596864" cy="263409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8965594-1F14-4B4B-A19E-EF571A781F88}"/>
              </a:ext>
            </a:extLst>
          </p:cNvPr>
          <p:cNvSpPr txBox="1"/>
          <p:nvPr/>
        </p:nvSpPr>
        <p:spPr>
          <a:xfrm>
            <a:off x="2002028" y="629528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CFCC"/>
                </a:solidFill>
                <a:effectLst/>
                <a:uLnTx/>
                <a:uFillTx/>
                <a:latin typeface="Share Tech"/>
                <a:sym typeface="Share Tech"/>
              </a:rPr>
              <a:t>ZSSR</a:t>
            </a:r>
            <a:endParaRPr lang="he-IL" dirty="0">
              <a:solidFill>
                <a:srgbClr val="00CFCC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B00E5A0-0F28-4EB7-BDEF-67C6161E8E49}"/>
              </a:ext>
            </a:extLst>
          </p:cNvPr>
          <p:cNvSpPr txBox="1"/>
          <p:nvPr/>
        </p:nvSpPr>
        <p:spPr>
          <a:xfrm>
            <a:off x="6368415" y="629528"/>
            <a:ext cx="9391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E898AC"/>
                </a:solidFill>
                <a:effectLst/>
                <a:uLnTx/>
                <a:uFillTx/>
                <a:latin typeface="Share Tech"/>
                <a:sym typeface="Share Tech"/>
              </a:rPr>
              <a:t>CARE</a:t>
            </a:r>
            <a:endParaRPr lang="he-IL" dirty="0">
              <a:solidFill>
                <a:srgbClr val="E898AC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B918324-5506-4E4E-A510-4265BEA0390D}"/>
              </a:ext>
            </a:extLst>
          </p:cNvPr>
          <p:cNvSpPr txBox="1"/>
          <p:nvPr/>
        </p:nvSpPr>
        <p:spPr>
          <a:xfrm>
            <a:off x="149415" y="75530"/>
            <a:ext cx="19651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 Tech"/>
                <a:sym typeface="Share Tech"/>
              </a:rPr>
              <a:t>Evaluation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382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9"/>
          <p:cNvSpPr txBox="1">
            <a:spLocks noGrp="1"/>
          </p:cNvSpPr>
          <p:nvPr>
            <p:ph type="body" idx="1"/>
          </p:nvPr>
        </p:nvSpPr>
        <p:spPr>
          <a:xfrm>
            <a:off x="597375" y="1438008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Accomplishments</a:t>
            </a:r>
            <a:endParaRPr sz="18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We have reached results that better than SOTA algorithms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We use only one picture for training process</a:t>
            </a:r>
            <a:endParaRPr sz="1400" dirty="0"/>
          </a:p>
        </p:txBody>
      </p:sp>
      <p:sp>
        <p:nvSpPr>
          <p:cNvPr id="1587" name="Google Shape;1587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1588" name="Google Shape;1588;p49"/>
          <p:cNvSpPr txBox="1">
            <a:spLocks noGrp="1"/>
          </p:cNvSpPr>
          <p:nvPr>
            <p:ph type="body" idx="2"/>
          </p:nvPr>
        </p:nvSpPr>
        <p:spPr>
          <a:xfrm>
            <a:off x="4690125" y="2069712"/>
            <a:ext cx="3908700" cy="19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" panose="020B0604020202020204" charset="0"/>
                <a:cs typeface="Arial"/>
                <a:sym typeface="Arial"/>
              </a:rPr>
              <a:t>Future works</a:t>
            </a:r>
            <a:endParaRPr sz="18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Assign the research on 3D images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1400" dirty="0">
                <a:solidFill>
                  <a:schemeClr val="hlink"/>
                </a:solidFill>
                <a:uFill>
                  <a:noFill/>
                </a:uFill>
              </a:rPr>
              <a:t>Develop plugin for FIJI flatform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grpSp>
        <p:nvGrpSpPr>
          <p:cNvPr id="5" name="Google Shape;9270;p56">
            <a:extLst>
              <a:ext uri="{FF2B5EF4-FFF2-40B4-BE49-F238E27FC236}">
                <a16:creationId xmlns:a16="http://schemas.microsoft.com/office/drawing/2014/main" id="{52C2843D-E740-4577-8806-5B7C23853574}"/>
              </a:ext>
            </a:extLst>
          </p:cNvPr>
          <p:cNvGrpSpPr/>
          <p:nvPr/>
        </p:nvGrpSpPr>
        <p:grpSpPr>
          <a:xfrm>
            <a:off x="1234287" y="3985212"/>
            <a:ext cx="1685019" cy="925354"/>
            <a:chOff x="3913765" y="3641905"/>
            <a:chExt cx="1522805" cy="750560"/>
          </a:xfrm>
        </p:grpSpPr>
        <p:grpSp>
          <p:nvGrpSpPr>
            <p:cNvPr id="6" name="Google Shape;9271;p56">
              <a:extLst>
                <a:ext uri="{FF2B5EF4-FFF2-40B4-BE49-F238E27FC236}">
                  <a16:creationId xmlns:a16="http://schemas.microsoft.com/office/drawing/2014/main" id="{3E419F57-8482-4297-B9BF-E13401C09574}"/>
                </a:ext>
              </a:extLst>
            </p:cNvPr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12" name="Google Shape;9272;p56">
                <a:extLst>
                  <a:ext uri="{FF2B5EF4-FFF2-40B4-BE49-F238E27FC236}">
                    <a16:creationId xmlns:a16="http://schemas.microsoft.com/office/drawing/2014/main" id="{33028EC2-39AA-4AAC-AD39-CBB06D509E97}"/>
                  </a:ext>
                </a:extLst>
              </p:cNvPr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19" name="Google Shape;9273;p56">
                  <a:extLst>
                    <a:ext uri="{FF2B5EF4-FFF2-40B4-BE49-F238E27FC236}">
                      <a16:creationId xmlns:a16="http://schemas.microsoft.com/office/drawing/2014/main" id="{7CC25270-E8EB-46AB-854B-CC0E582AB8E4}"/>
                    </a:ext>
                  </a:extLst>
                </p:cNvPr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9274;p56">
                  <a:extLst>
                    <a:ext uri="{FF2B5EF4-FFF2-40B4-BE49-F238E27FC236}">
                      <a16:creationId xmlns:a16="http://schemas.microsoft.com/office/drawing/2014/main" id="{12083F2D-9C5B-4795-AFA2-EB9E44DCB49E}"/>
                    </a:ext>
                  </a:extLst>
                </p:cNvPr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/>
                </a:p>
              </p:txBody>
            </p:sp>
          </p:grpSp>
          <p:grpSp>
            <p:nvGrpSpPr>
              <p:cNvPr id="13" name="Google Shape;9275;p56">
                <a:extLst>
                  <a:ext uri="{FF2B5EF4-FFF2-40B4-BE49-F238E27FC236}">
                    <a16:creationId xmlns:a16="http://schemas.microsoft.com/office/drawing/2014/main" id="{84ABC229-F322-4479-BBFC-17AFE3187C4B}"/>
                  </a:ext>
                </a:extLst>
              </p:cNvPr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17" name="Google Shape;9276;p56">
                  <a:extLst>
                    <a:ext uri="{FF2B5EF4-FFF2-40B4-BE49-F238E27FC236}">
                      <a16:creationId xmlns:a16="http://schemas.microsoft.com/office/drawing/2014/main" id="{2B1F068F-9958-4736-80F4-AEB0E25F57CA}"/>
                    </a:ext>
                  </a:extLst>
                </p:cNvPr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9277;p56">
                  <a:extLst>
                    <a:ext uri="{FF2B5EF4-FFF2-40B4-BE49-F238E27FC236}">
                      <a16:creationId xmlns:a16="http://schemas.microsoft.com/office/drawing/2014/main" id="{3EDCBF1E-2D5F-4692-9C31-42FA0205BCFA}"/>
                    </a:ext>
                  </a:extLst>
                </p:cNvPr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DBE2E7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" name="Google Shape;9278;p56">
                <a:extLst>
                  <a:ext uri="{FF2B5EF4-FFF2-40B4-BE49-F238E27FC236}">
                    <a16:creationId xmlns:a16="http://schemas.microsoft.com/office/drawing/2014/main" id="{E0F5993D-64D1-45D0-8A04-87DC109CF193}"/>
                  </a:ext>
                </a:extLst>
              </p:cNvPr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15" name="Google Shape;9279;p56">
                  <a:extLst>
                    <a:ext uri="{FF2B5EF4-FFF2-40B4-BE49-F238E27FC236}">
                      <a16:creationId xmlns:a16="http://schemas.microsoft.com/office/drawing/2014/main" id="{93727A33-A8B3-44F4-B234-18B4F8A8CFCF}"/>
                    </a:ext>
                  </a:extLst>
                </p:cNvPr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A5B7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9280;p56">
                  <a:extLst>
                    <a:ext uri="{FF2B5EF4-FFF2-40B4-BE49-F238E27FC236}">
                      <a16:creationId xmlns:a16="http://schemas.microsoft.com/office/drawing/2014/main" id="{35A57566-42C2-4BC0-BEE4-DFD92B318440}"/>
                    </a:ext>
                  </a:extLst>
                </p:cNvPr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9281;p56">
              <a:extLst>
                <a:ext uri="{FF2B5EF4-FFF2-40B4-BE49-F238E27FC236}">
                  <a16:creationId xmlns:a16="http://schemas.microsoft.com/office/drawing/2014/main" id="{BDE27522-E5C0-4CDD-8E34-87AFB12FB534}"/>
                </a:ext>
              </a:extLst>
            </p:cNvPr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8" name="Google Shape;9282;p56">
                <a:extLst>
                  <a:ext uri="{FF2B5EF4-FFF2-40B4-BE49-F238E27FC236}">
                    <a16:creationId xmlns:a16="http://schemas.microsoft.com/office/drawing/2014/main" id="{351B1533-3AB2-4206-8973-817EAF9A22E0}"/>
                  </a:ext>
                </a:extLst>
              </p:cNvPr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283;p56">
                <a:extLst>
                  <a:ext uri="{FF2B5EF4-FFF2-40B4-BE49-F238E27FC236}">
                    <a16:creationId xmlns:a16="http://schemas.microsoft.com/office/drawing/2014/main" id="{1B887A34-4936-43ED-AF28-F801E997B8E0}"/>
                  </a:ext>
                </a:extLst>
              </p:cNvPr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284;p56">
                <a:extLst>
                  <a:ext uri="{FF2B5EF4-FFF2-40B4-BE49-F238E27FC236}">
                    <a16:creationId xmlns:a16="http://schemas.microsoft.com/office/drawing/2014/main" id="{53878E35-45C8-4639-BB92-C74D05959D07}"/>
                  </a:ext>
                </a:extLst>
              </p:cNvPr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285;p56">
                <a:extLst>
                  <a:ext uri="{FF2B5EF4-FFF2-40B4-BE49-F238E27FC236}">
                    <a16:creationId xmlns:a16="http://schemas.microsoft.com/office/drawing/2014/main" id="{C90396EC-02BA-40B6-BDBD-F0769AC0B029}"/>
                  </a:ext>
                </a:extLst>
              </p:cNvPr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" name="Google Shape;9286;p56">
            <a:extLst>
              <a:ext uri="{FF2B5EF4-FFF2-40B4-BE49-F238E27FC236}">
                <a16:creationId xmlns:a16="http://schemas.microsoft.com/office/drawing/2014/main" id="{3F22E0AF-37FB-4F15-A385-016724D04D5E}"/>
              </a:ext>
            </a:extLst>
          </p:cNvPr>
          <p:cNvGrpSpPr/>
          <p:nvPr/>
        </p:nvGrpSpPr>
        <p:grpSpPr>
          <a:xfrm>
            <a:off x="5497076" y="3876586"/>
            <a:ext cx="1303351" cy="1033980"/>
            <a:chOff x="6599718" y="2068734"/>
            <a:chExt cx="940737" cy="721067"/>
          </a:xfrm>
        </p:grpSpPr>
        <p:sp>
          <p:nvSpPr>
            <p:cNvPr id="35" name="Google Shape;9287;p56">
              <a:extLst>
                <a:ext uri="{FF2B5EF4-FFF2-40B4-BE49-F238E27FC236}">
                  <a16:creationId xmlns:a16="http://schemas.microsoft.com/office/drawing/2014/main" id="{F0242AB1-716B-4DE5-B82F-912585623678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88;p56">
              <a:extLst>
                <a:ext uri="{FF2B5EF4-FFF2-40B4-BE49-F238E27FC236}">
                  <a16:creationId xmlns:a16="http://schemas.microsoft.com/office/drawing/2014/main" id="{BB3EAA02-F78E-4178-8A29-36EFDE8FCEED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89;p56">
              <a:extLst>
                <a:ext uri="{FF2B5EF4-FFF2-40B4-BE49-F238E27FC236}">
                  <a16:creationId xmlns:a16="http://schemas.microsoft.com/office/drawing/2014/main" id="{04082EBE-3B2C-42D6-A3AE-C4CF70537786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90;p56">
              <a:extLst>
                <a:ext uri="{FF2B5EF4-FFF2-40B4-BE49-F238E27FC236}">
                  <a16:creationId xmlns:a16="http://schemas.microsoft.com/office/drawing/2014/main" id="{6682FD4C-6EF1-4B3D-82EA-FA4D614B668C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91;p56">
              <a:extLst>
                <a:ext uri="{FF2B5EF4-FFF2-40B4-BE49-F238E27FC236}">
                  <a16:creationId xmlns:a16="http://schemas.microsoft.com/office/drawing/2014/main" id="{14028AFF-CE6D-4897-8157-718A4B284E42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92;p56">
              <a:extLst>
                <a:ext uri="{FF2B5EF4-FFF2-40B4-BE49-F238E27FC236}">
                  <a16:creationId xmlns:a16="http://schemas.microsoft.com/office/drawing/2014/main" id="{5C0366DE-613D-47BD-9997-BDCBFBC9E02F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9293;p56">
              <a:extLst>
                <a:ext uri="{FF2B5EF4-FFF2-40B4-BE49-F238E27FC236}">
                  <a16:creationId xmlns:a16="http://schemas.microsoft.com/office/drawing/2014/main" id="{FA8839F1-7DF1-48F0-9208-6FBAFF37DF20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2" name="Google Shape;9294;p56">
                <a:extLst>
                  <a:ext uri="{FF2B5EF4-FFF2-40B4-BE49-F238E27FC236}">
                    <a16:creationId xmlns:a16="http://schemas.microsoft.com/office/drawing/2014/main" id="{649EF45A-21EA-4AE5-B5C6-F36856E4D7CA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95;p56">
                <a:extLst>
                  <a:ext uri="{FF2B5EF4-FFF2-40B4-BE49-F238E27FC236}">
                    <a16:creationId xmlns:a16="http://schemas.microsoft.com/office/drawing/2014/main" id="{AA92080C-A544-4D5A-B4FE-55CF4A419A4C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296;p56">
                <a:extLst>
                  <a:ext uri="{FF2B5EF4-FFF2-40B4-BE49-F238E27FC236}">
                    <a16:creationId xmlns:a16="http://schemas.microsoft.com/office/drawing/2014/main" id="{E52708B3-C0E1-4391-8B18-AABFD3B35C37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297;p56">
                <a:extLst>
                  <a:ext uri="{FF2B5EF4-FFF2-40B4-BE49-F238E27FC236}">
                    <a16:creationId xmlns:a16="http://schemas.microsoft.com/office/drawing/2014/main" id="{50CD3783-85E2-428B-B8D8-C4E733DD7CB0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298;p56">
                <a:extLst>
                  <a:ext uri="{FF2B5EF4-FFF2-40B4-BE49-F238E27FC236}">
                    <a16:creationId xmlns:a16="http://schemas.microsoft.com/office/drawing/2014/main" id="{EC1D36A5-490A-469B-B5E8-AF323940FAA4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299;p56">
                <a:extLst>
                  <a:ext uri="{FF2B5EF4-FFF2-40B4-BE49-F238E27FC236}">
                    <a16:creationId xmlns:a16="http://schemas.microsoft.com/office/drawing/2014/main" id="{92B4BAEB-21C2-4E9E-BDAD-7A92C7F981B5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" name="Google Shape;9300;p56">
                <a:extLst>
                  <a:ext uri="{FF2B5EF4-FFF2-40B4-BE49-F238E27FC236}">
                    <a16:creationId xmlns:a16="http://schemas.microsoft.com/office/drawing/2014/main" id="{2F1E4FC8-50FA-4C17-A85F-E2AAF5AD6650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9" name="Google Shape;9301;p56">
                  <a:extLst>
                    <a:ext uri="{FF2B5EF4-FFF2-40B4-BE49-F238E27FC236}">
                      <a16:creationId xmlns:a16="http://schemas.microsoft.com/office/drawing/2014/main" id="{7B9D95BC-4B81-434F-93DA-DF9813BA38A4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9302;p56">
                  <a:extLst>
                    <a:ext uri="{FF2B5EF4-FFF2-40B4-BE49-F238E27FC236}">
                      <a16:creationId xmlns:a16="http://schemas.microsoft.com/office/drawing/2014/main" id="{86C32952-45B8-43C1-85FF-FC33B2FF2B45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303;p56">
                  <a:extLst>
                    <a:ext uri="{FF2B5EF4-FFF2-40B4-BE49-F238E27FC236}">
                      <a16:creationId xmlns:a16="http://schemas.microsoft.com/office/drawing/2014/main" id="{6843CFF5-F829-46D1-BD73-DA1B574C79FE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9304;p56">
                  <a:extLst>
                    <a:ext uri="{FF2B5EF4-FFF2-40B4-BE49-F238E27FC236}">
                      <a16:creationId xmlns:a16="http://schemas.microsoft.com/office/drawing/2014/main" id="{E670D4EA-6AD9-49E1-BE0D-9DC458C150D1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9305;p56">
                  <a:extLst>
                    <a:ext uri="{FF2B5EF4-FFF2-40B4-BE49-F238E27FC236}">
                      <a16:creationId xmlns:a16="http://schemas.microsoft.com/office/drawing/2014/main" id="{49C354A5-180B-45EC-BE43-F8ECF43E5823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9306;p56">
                  <a:extLst>
                    <a:ext uri="{FF2B5EF4-FFF2-40B4-BE49-F238E27FC236}">
                      <a16:creationId xmlns:a16="http://schemas.microsoft.com/office/drawing/2014/main" id="{1E14A0EA-3582-45BF-88B7-8428EAB89158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9307;p56">
                  <a:extLst>
                    <a:ext uri="{FF2B5EF4-FFF2-40B4-BE49-F238E27FC236}">
                      <a16:creationId xmlns:a16="http://schemas.microsoft.com/office/drawing/2014/main" id="{6ED850BC-BB7B-46C4-8D0B-177A8FC98FC2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r>
              <a:rPr lang="he-IL" dirty="0"/>
              <a:t>?</a:t>
            </a:r>
            <a:r>
              <a:rPr lang="en" dirty="0"/>
              <a:t> 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675042" y="2215686"/>
            <a:ext cx="4617309" cy="1801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PROBLEM &amp; SOLUTION</a:t>
            </a:r>
            <a:br>
              <a:rPr lang="en-US" dirty="0"/>
            </a:b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429890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Number of labs growing over time</a:t>
            </a:r>
          </a:p>
          <a:p>
            <a:pPr marL="285750" indent="-285750"/>
            <a:r>
              <a:rPr lang="en-US" dirty="0"/>
              <a:t>Microscopic images usage has been increased</a:t>
            </a:r>
          </a:p>
          <a:p>
            <a:pPr marL="285750" indent="-285750"/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0553;p59">
            <a:extLst>
              <a:ext uri="{FF2B5EF4-FFF2-40B4-BE49-F238E27FC236}">
                <a16:creationId xmlns:a16="http://schemas.microsoft.com/office/drawing/2014/main" id="{33D1211C-AAD2-430E-BAD0-30D0B51E0EF3}"/>
              </a:ext>
            </a:extLst>
          </p:cNvPr>
          <p:cNvGrpSpPr/>
          <p:nvPr/>
        </p:nvGrpSpPr>
        <p:grpSpPr>
          <a:xfrm>
            <a:off x="5513285" y="1349673"/>
            <a:ext cx="1754621" cy="2419602"/>
            <a:chOff x="8007400" y="2902278"/>
            <a:chExt cx="285230" cy="355597"/>
          </a:xfrm>
        </p:grpSpPr>
        <p:sp>
          <p:nvSpPr>
            <p:cNvPr id="64" name="Google Shape;10554;p59">
              <a:extLst>
                <a:ext uri="{FF2B5EF4-FFF2-40B4-BE49-F238E27FC236}">
                  <a16:creationId xmlns:a16="http://schemas.microsoft.com/office/drawing/2014/main" id="{FDCC2449-4F1F-4F2A-B567-AEBD0868327A}"/>
                </a:ext>
              </a:extLst>
            </p:cNvPr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55;p59">
              <a:extLst>
                <a:ext uri="{FF2B5EF4-FFF2-40B4-BE49-F238E27FC236}">
                  <a16:creationId xmlns:a16="http://schemas.microsoft.com/office/drawing/2014/main" id="{91C39C48-CC9E-4243-AD7A-25B3197B1C83}"/>
                </a:ext>
              </a:extLst>
            </p:cNvPr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Tradeoffs in microscopic images</a:t>
            </a:r>
            <a:endParaRPr dirty="0"/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 rot="10800000" flipH="1" flipV="1">
            <a:off x="931233" y="1484925"/>
            <a:ext cx="4913718" cy="1834313"/>
          </a:xfrm>
          <a:prstGeom prst="bentConnector4">
            <a:avLst>
              <a:gd name="adj1" fmla="val -4652"/>
              <a:gd name="adj2" fmla="val 1124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170E3177-CD01-4342-B087-A2A4F5C42035}"/>
              </a:ext>
            </a:extLst>
          </p:cNvPr>
          <p:cNvSpPr/>
          <p:nvPr/>
        </p:nvSpPr>
        <p:spPr>
          <a:xfrm>
            <a:off x="6758666" y="1122741"/>
            <a:ext cx="521004" cy="49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BB286F19-967C-4C0B-BCA6-E8651E92DD00}"/>
              </a:ext>
            </a:extLst>
          </p:cNvPr>
          <p:cNvSpPr/>
          <p:nvPr/>
        </p:nvSpPr>
        <p:spPr>
          <a:xfrm>
            <a:off x="5556611" y="2325007"/>
            <a:ext cx="521004" cy="49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9EE7208C-E085-46BE-9F27-3F5F49A3879D}"/>
              </a:ext>
            </a:extLst>
          </p:cNvPr>
          <p:cNvSpPr/>
          <p:nvPr/>
        </p:nvSpPr>
        <p:spPr>
          <a:xfrm>
            <a:off x="7958702" y="2298017"/>
            <a:ext cx="521004" cy="49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3E06D05A-C30C-4B19-B666-37206E4CE9BE}"/>
              </a:ext>
            </a:extLst>
          </p:cNvPr>
          <p:cNvSpPr/>
          <p:nvPr/>
        </p:nvSpPr>
        <p:spPr>
          <a:xfrm>
            <a:off x="6756647" y="3011790"/>
            <a:ext cx="521004" cy="49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81320985-0760-4602-B080-5A7901C7365A}"/>
              </a:ext>
            </a:extLst>
          </p:cNvPr>
          <p:cNvCxnSpPr>
            <a:cxnSpLocks/>
            <a:stCxn id="2" idx="5"/>
            <a:endCxn id="12" idx="1"/>
          </p:cNvCxnSpPr>
          <p:nvPr/>
        </p:nvCxnSpPr>
        <p:spPr>
          <a:xfrm>
            <a:off x="7203371" y="1543957"/>
            <a:ext cx="831630" cy="826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4549E485-DBFB-4D0F-9805-0833558BF361}"/>
              </a:ext>
            </a:extLst>
          </p:cNvPr>
          <p:cNvCxnSpPr>
            <a:stCxn id="2" idx="3"/>
            <a:endCxn id="11" idx="7"/>
          </p:cNvCxnSpPr>
          <p:nvPr/>
        </p:nvCxnSpPr>
        <p:spPr>
          <a:xfrm flipH="1">
            <a:off x="6001316" y="1543957"/>
            <a:ext cx="833649" cy="853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מחבר ישר 29">
            <a:extLst>
              <a:ext uri="{FF2B5EF4-FFF2-40B4-BE49-F238E27FC236}">
                <a16:creationId xmlns:a16="http://schemas.microsoft.com/office/drawing/2014/main" id="{1B8C5776-7230-4B28-9242-01C96FB231FB}"/>
              </a:ext>
            </a:extLst>
          </p:cNvPr>
          <p:cNvCxnSpPr>
            <a:stCxn id="2" idx="4"/>
            <a:endCxn id="27" idx="0"/>
          </p:cNvCxnSpPr>
          <p:nvPr/>
        </p:nvCxnSpPr>
        <p:spPr>
          <a:xfrm flipH="1">
            <a:off x="7017149" y="1616226"/>
            <a:ext cx="2019" cy="139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מחבר ישר 543">
            <a:extLst>
              <a:ext uri="{FF2B5EF4-FFF2-40B4-BE49-F238E27FC236}">
                <a16:creationId xmlns:a16="http://schemas.microsoft.com/office/drawing/2014/main" id="{B7FA608C-C02C-41CF-858A-DF65194735C0}"/>
              </a:ext>
            </a:extLst>
          </p:cNvPr>
          <p:cNvCxnSpPr>
            <a:cxnSpLocks/>
            <a:stCxn id="12" idx="3"/>
            <a:endCxn id="27" idx="7"/>
          </p:cNvCxnSpPr>
          <p:nvPr/>
        </p:nvCxnSpPr>
        <p:spPr>
          <a:xfrm flipH="1">
            <a:off x="7201352" y="2719233"/>
            <a:ext cx="833649" cy="364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מחבר ישר 545">
            <a:extLst>
              <a:ext uri="{FF2B5EF4-FFF2-40B4-BE49-F238E27FC236}">
                <a16:creationId xmlns:a16="http://schemas.microsoft.com/office/drawing/2014/main" id="{D4B90A86-1E79-4259-98ED-4024BAC9986C}"/>
              </a:ext>
            </a:extLst>
          </p:cNvPr>
          <p:cNvCxnSpPr>
            <a:stCxn id="11" idx="5"/>
            <a:endCxn id="27" idx="1"/>
          </p:cNvCxnSpPr>
          <p:nvPr/>
        </p:nvCxnSpPr>
        <p:spPr>
          <a:xfrm>
            <a:off x="6001316" y="2746223"/>
            <a:ext cx="831630" cy="33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573;p29">
            <a:extLst>
              <a:ext uri="{FF2B5EF4-FFF2-40B4-BE49-F238E27FC236}">
                <a16:creationId xmlns:a16="http://schemas.microsoft.com/office/drawing/2014/main" id="{796BAA21-5C47-4E1E-843C-6355BEB446FD}"/>
              </a:ext>
            </a:extLst>
          </p:cNvPr>
          <p:cNvSpPr txBox="1">
            <a:spLocks/>
          </p:cNvSpPr>
          <p:nvPr/>
        </p:nvSpPr>
        <p:spPr>
          <a:xfrm>
            <a:off x="6379080" y="776199"/>
            <a:ext cx="1547763" cy="3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Sample health</a:t>
            </a:r>
          </a:p>
        </p:txBody>
      </p:sp>
      <p:sp>
        <p:nvSpPr>
          <p:cNvPr id="50" name="Google Shape;573;p29">
            <a:extLst>
              <a:ext uri="{FF2B5EF4-FFF2-40B4-BE49-F238E27FC236}">
                <a16:creationId xmlns:a16="http://schemas.microsoft.com/office/drawing/2014/main" id="{5DBD9A25-6F7C-4F71-8D55-E67407E00CB4}"/>
              </a:ext>
            </a:extLst>
          </p:cNvPr>
          <p:cNvSpPr txBox="1">
            <a:spLocks/>
          </p:cNvSpPr>
          <p:nvPr/>
        </p:nvSpPr>
        <p:spPr>
          <a:xfrm>
            <a:off x="7774499" y="1679558"/>
            <a:ext cx="1547763" cy="62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Temporal resolution</a:t>
            </a:r>
          </a:p>
        </p:txBody>
      </p:sp>
      <p:sp>
        <p:nvSpPr>
          <p:cNvPr id="51" name="Google Shape;573;p29">
            <a:extLst>
              <a:ext uri="{FF2B5EF4-FFF2-40B4-BE49-F238E27FC236}">
                <a16:creationId xmlns:a16="http://schemas.microsoft.com/office/drawing/2014/main" id="{C0A35FAC-F101-45DC-9995-6B1DC7E5589C}"/>
              </a:ext>
            </a:extLst>
          </p:cNvPr>
          <p:cNvSpPr txBox="1">
            <a:spLocks/>
          </p:cNvSpPr>
          <p:nvPr/>
        </p:nvSpPr>
        <p:spPr>
          <a:xfrm>
            <a:off x="5226133" y="1745516"/>
            <a:ext cx="985923" cy="62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Spatial resolution</a:t>
            </a:r>
          </a:p>
        </p:txBody>
      </p:sp>
      <p:sp>
        <p:nvSpPr>
          <p:cNvPr id="52" name="Google Shape;573;p29">
            <a:extLst>
              <a:ext uri="{FF2B5EF4-FFF2-40B4-BE49-F238E27FC236}">
                <a16:creationId xmlns:a16="http://schemas.microsoft.com/office/drawing/2014/main" id="{0146E898-822A-4C70-8E9E-897AF86A23D7}"/>
              </a:ext>
            </a:extLst>
          </p:cNvPr>
          <p:cNvSpPr txBox="1">
            <a:spLocks/>
          </p:cNvSpPr>
          <p:nvPr/>
        </p:nvSpPr>
        <p:spPr>
          <a:xfrm>
            <a:off x="6184700" y="3500284"/>
            <a:ext cx="2157920" cy="31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/>
              <a:t>Signal-to-noise ratio</a:t>
            </a:r>
          </a:p>
        </p:txBody>
      </p:sp>
      <p:cxnSp>
        <p:nvCxnSpPr>
          <p:cNvPr id="554" name="מחבר ישר 553">
            <a:extLst>
              <a:ext uri="{FF2B5EF4-FFF2-40B4-BE49-F238E27FC236}">
                <a16:creationId xmlns:a16="http://schemas.microsoft.com/office/drawing/2014/main" id="{5B25B3F1-FE61-4E82-86E5-04FBD70564AC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6077615" y="2544760"/>
            <a:ext cx="1881087" cy="26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506;p28">
            <a:extLst>
              <a:ext uri="{FF2B5EF4-FFF2-40B4-BE49-F238E27FC236}">
                <a16:creationId xmlns:a16="http://schemas.microsoft.com/office/drawing/2014/main" id="{F099FAEC-9DC8-4298-B5EC-CA55EA673806}"/>
              </a:ext>
            </a:extLst>
          </p:cNvPr>
          <p:cNvSpPr txBox="1">
            <a:spLocks/>
          </p:cNvSpPr>
          <p:nvPr/>
        </p:nvSpPr>
        <p:spPr>
          <a:xfrm>
            <a:off x="899682" y="1546935"/>
            <a:ext cx="3672318" cy="146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aven Pro" panose="020B0604020202020204" charset="0"/>
                <a:ea typeface="Maven Pro" panose="020B0604020202020204" charset="0"/>
                <a:cs typeface="Maven Pro" panose="020B0604020202020204" charset="0"/>
              </a:rPr>
              <a:t>Tradeoffs between several factors</a:t>
            </a:r>
            <a:br>
              <a:rPr lang="en-US" sz="1800" b="0" i="0" dirty="0">
                <a:solidFill>
                  <a:srgbClr val="FFFFFF"/>
                </a:solidFill>
                <a:effectLst/>
                <a:latin typeface="Maven Pro" panose="020B0604020202020204" charset="0"/>
                <a:ea typeface="Maven Pro" panose="020B0604020202020204" charset="0"/>
                <a:cs typeface="Maven Pro" panose="020B0604020202020204" charset="0"/>
              </a:rPr>
            </a:br>
            <a:endParaRPr lang="en-US" dirty="0">
              <a:ea typeface="Maven Pro" panose="020B0604020202020204" charset="0"/>
              <a:cs typeface="Maven Pro" panose="020B0604020202020204" charset="0"/>
            </a:endParaRPr>
          </a:p>
          <a:p>
            <a:pPr marL="285750" marR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Maven Pro" panose="020B0604020202020204" charset="0"/>
                <a:ea typeface="Maven Pro" panose="020B0604020202020204" charset="0"/>
                <a:cs typeface="Maven Pro" panose="020B0604020202020204" charset="0"/>
              </a:rPr>
              <a:t>Hurtful for research quality</a:t>
            </a:r>
            <a:endParaRPr lang="he-IL" dirty="0">
              <a:effectLst/>
            </a:endParaRPr>
          </a:p>
          <a:p>
            <a:pPr marL="285750" indent="-285750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ARE - SV 1 planaria twitching">
            <a:hlinkClick r:id="" action="ppaction://media"/>
            <a:extLst>
              <a:ext uri="{FF2B5EF4-FFF2-40B4-BE49-F238E27FC236}">
                <a16:creationId xmlns:a16="http://schemas.microsoft.com/office/drawing/2014/main" id="{5E6CB7B9-6BD4-4D9F-91C4-A8DC1D5CD9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8" y="6350"/>
            <a:ext cx="9136742" cy="51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sz="3000" dirty="0"/>
          </a:p>
        </p:txBody>
      </p:sp>
      <p:sp>
        <p:nvSpPr>
          <p:cNvPr id="604" name="Google Shape;604;p30"/>
          <p:cNvSpPr txBox="1">
            <a:spLocks noGrp="1"/>
          </p:cNvSpPr>
          <p:nvPr>
            <p:ph type="ctrTitle"/>
          </p:nvPr>
        </p:nvSpPr>
        <p:spPr>
          <a:xfrm>
            <a:off x="621629" y="984986"/>
            <a:ext cx="5350999" cy="479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Deep Learning – </a:t>
            </a:r>
            <a:r>
              <a:rPr lang="en-US" sz="2400" dirty="0">
                <a:solidFill>
                  <a:schemeClr val="accent1"/>
                </a:solidFill>
              </a:rPr>
              <a:t>CARE </a:t>
            </a:r>
            <a:r>
              <a:rPr lang="en-US" dirty="0"/>
              <a:t>Algorithm</a:t>
            </a:r>
            <a:endParaRPr dirty="0"/>
          </a:p>
        </p:txBody>
      </p:sp>
      <p:grpSp>
        <p:nvGrpSpPr>
          <p:cNvPr id="159" name="Google Shape;12237;p62">
            <a:extLst>
              <a:ext uri="{FF2B5EF4-FFF2-40B4-BE49-F238E27FC236}">
                <a16:creationId xmlns:a16="http://schemas.microsoft.com/office/drawing/2014/main" id="{A29E0EE1-ACA4-4E99-92B3-61CC0F314D1B}"/>
              </a:ext>
            </a:extLst>
          </p:cNvPr>
          <p:cNvGrpSpPr/>
          <p:nvPr/>
        </p:nvGrpSpPr>
        <p:grpSpPr>
          <a:xfrm>
            <a:off x="8224708" y="1592446"/>
            <a:ext cx="606675" cy="685800"/>
            <a:chOff x="2667058" y="1500293"/>
            <a:chExt cx="330231" cy="359015"/>
          </a:xfrm>
        </p:grpSpPr>
        <p:sp>
          <p:nvSpPr>
            <p:cNvPr id="160" name="Google Shape;12238;p62">
              <a:extLst>
                <a:ext uri="{FF2B5EF4-FFF2-40B4-BE49-F238E27FC236}">
                  <a16:creationId xmlns:a16="http://schemas.microsoft.com/office/drawing/2014/main" id="{99AC8D4E-8A60-448B-B9C5-0FBDC79C25B1}"/>
                </a:ext>
              </a:extLst>
            </p:cNvPr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239;p62">
              <a:extLst>
                <a:ext uri="{FF2B5EF4-FFF2-40B4-BE49-F238E27FC236}">
                  <a16:creationId xmlns:a16="http://schemas.microsoft.com/office/drawing/2014/main" id="{BDE9DADE-5DD4-4EEA-B500-E7689EC0C89B}"/>
                </a:ext>
              </a:extLst>
            </p:cNvPr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2240;p62">
              <a:extLst>
                <a:ext uri="{FF2B5EF4-FFF2-40B4-BE49-F238E27FC236}">
                  <a16:creationId xmlns:a16="http://schemas.microsoft.com/office/drawing/2014/main" id="{4EC3338F-4759-46B7-A115-5F12F38F8050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241;p62">
              <a:extLst>
                <a:ext uri="{FF2B5EF4-FFF2-40B4-BE49-F238E27FC236}">
                  <a16:creationId xmlns:a16="http://schemas.microsoft.com/office/drawing/2014/main" id="{C654CADE-911A-4D63-9CE2-1F3F23F6D047}"/>
                </a:ext>
              </a:extLst>
            </p:cNvPr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242;p62">
              <a:extLst>
                <a:ext uri="{FF2B5EF4-FFF2-40B4-BE49-F238E27FC236}">
                  <a16:creationId xmlns:a16="http://schemas.microsoft.com/office/drawing/2014/main" id="{6E832E72-00D4-4009-A145-D10714516BBD}"/>
                </a:ext>
              </a:extLst>
            </p:cNvPr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243;p62">
              <a:extLst>
                <a:ext uri="{FF2B5EF4-FFF2-40B4-BE49-F238E27FC236}">
                  <a16:creationId xmlns:a16="http://schemas.microsoft.com/office/drawing/2014/main" id="{E1E7D0EA-B948-43D9-82DE-AE34BB682C6F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244;p62">
              <a:extLst>
                <a:ext uri="{FF2B5EF4-FFF2-40B4-BE49-F238E27FC236}">
                  <a16:creationId xmlns:a16="http://schemas.microsoft.com/office/drawing/2014/main" id="{F92A1D88-B936-46D8-AB91-52CD06AB0F1C}"/>
                </a:ext>
              </a:extLst>
            </p:cNvPr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245;p62">
              <a:extLst>
                <a:ext uri="{FF2B5EF4-FFF2-40B4-BE49-F238E27FC236}">
                  <a16:creationId xmlns:a16="http://schemas.microsoft.com/office/drawing/2014/main" id="{26909142-5823-46F0-A042-722FD6FF07D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246;p62">
              <a:extLst>
                <a:ext uri="{FF2B5EF4-FFF2-40B4-BE49-F238E27FC236}">
                  <a16:creationId xmlns:a16="http://schemas.microsoft.com/office/drawing/2014/main" id="{7DE2C426-0F7F-4E9A-A2EC-0FEEF073A7AE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247;p62">
              <a:extLst>
                <a:ext uri="{FF2B5EF4-FFF2-40B4-BE49-F238E27FC236}">
                  <a16:creationId xmlns:a16="http://schemas.microsoft.com/office/drawing/2014/main" id="{164FB99E-71B1-4058-BC34-86C034073822}"/>
                </a:ext>
              </a:extLst>
            </p:cNvPr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248;p62">
              <a:extLst>
                <a:ext uri="{FF2B5EF4-FFF2-40B4-BE49-F238E27FC236}">
                  <a16:creationId xmlns:a16="http://schemas.microsoft.com/office/drawing/2014/main" id="{CE3C007B-3DAA-45BC-BBD6-44E563764D34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249;p62">
              <a:extLst>
                <a:ext uri="{FF2B5EF4-FFF2-40B4-BE49-F238E27FC236}">
                  <a16:creationId xmlns:a16="http://schemas.microsoft.com/office/drawing/2014/main" id="{DD83DAE0-5CEF-47AC-BCE6-7523F87E0E76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250;p62">
              <a:extLst>
                <a:ext uri="{FF2B5EF4-FFF2-40B4-BE49-F238E27FC236}">
                  <a16:creationId xmlns:a16="http://schemas.microsoft.com/office/drawing/2014/main" id="{21107F93-CC2B-497A-91BE-870B49F1854E}"/>
                </a:ext>
              </a:extLst>
            </p:cNvPr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251;p62">
              <a:extLst>
                <a:ext uri="{FF2B5EF4-FFF2-40B4-BE49-F238E27FC236}">
                  <a16:creationId xmlns:a16="http://schemas.microsoft.com/office/drawing/2014/main" id="{F1627342-5B21-4AD0-A640-9D635FA28D8E}"/>
                </a:ext>
              </a:extLst>
            </p:cNvPr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1AE505CE-3350-4D10-95F3-70A3F2F0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6" y="1712498"/>
            <a:ext cx="7932390" cy="29652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 descr="תמונה שמכילה מקורה, בד, סגור&#10;&#10;התיאור נוצר באופן אוטומטי">
            <a:extLst>
              <a:ext uri="{FF2B5EF4-FFF2-40B4-BE49-F238E27FC236}">
                <a16:creationId xmlns:a16="http://schemas.microsoft.com/office/drawing/2014/main" id="{FFD9D2AD-AF63-4D65-B41B-35721584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F41EF6-0A54-470A-98CC-5EAFCFA2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Google Shape;600;p30">
            <a:extLst>
              <a:ext uri="{FF2B5EF4-FFF2-40B4-BE49-F238E27FC236}">
                <a16:creationId xmlns:a16="http://schemas.microsoft.com/office/drawing/2014/main" id="{3F8D3513-5ADA-4844-8459-E6BC1F11883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5680" cy="55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Input</a:t>
            </a:r>
          </a:p>
        </p:txBody>
      </p:sp>
      <p:sp>
        <p:nvSpPr>
          <p:cNvPr id="16" name="Google Shape;600;p30">
            <a:extLst>
              <a:ext uri="{FF2B5EF4-FFF2-40B4-BE49-F238E27FC236}">
                <a16:creationId xmlns:a16="http://schemas.microsoft.com/office/drawing/2014/main" id="{72951825-C14F-4B95-AF70-A2FDEF017AF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92108" cy="555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8564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648387" y="2892905"/>
            <a:ext cx="4617309" cy="1316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OUR PROCESS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FF9973"/>
          </a:solidFill>
          <a:ln>
            <a:solidFill>
              <a:srgbClr val="FF997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026932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444</Words>
  <Application>Microsoft Office PowerPoint</Application>
  <PresentationFormat>‫הצגה על המסך (16:9)</PresentationFormat>
  <Paragraphs>139</Paragraphs>
  <Slides>28</Slides>
  <Notes>16</Notes>
  <HiddenSlides>2</HiddenSlides>
  <MMClips>1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40" baseType="lpstr">
      <vt:lpstr>Fira Sans Condensed Medium</vt:lpstr>
      <vt:lpstr>Advent Pro Medium</vt:lpstr>
      <vt:lpstr>Share Tech</vt:lpstr>
      <vt:lpstr>Livvic Light</vt:lpstr>
      <vt:lpstr>Calibri</vt:lpstr>
      <vt:lpstr>inherit</vt:lpstr>
      <vt:lpstr>Fira Sans Extra Condensed Medium</vt:lpstr>
      <vt:lpstr>Arial</vt:lpstr>
      <vt:lpstr>Advent Pro SemiBold</vt:lpstr>
      <vt:lpstr>Maven Pro</vt:lpstr>
      <vt:lpstr>Nunito Light</vt:lpstr>
      <vt:lpstr>Data Science Consulting by Slidesgo</vt:lpstr>
      <vt:lpstr>ZSSR  ZERO SHOT SUPER RESOLUTION  for microscopic images</vt:lpstr>
      <vt:lpstr>TARGET</vt:lpstr>
      <vt:lpstr>PROBLEM &amp; SOLUTION </vt:lpstr>
      <vt:lpstr>Introduction</vt:lpstr>
      <vt:lpstr>Tradeoffs in microscopic images</vt:lpstr>
      <vt:lpstr>מצגת של PowerPoint‏</vt:lpstr>
      <vt:lpstr>Solutions</vt:lpstr>
      <vt:lpstr>מצגת של PowerPoint‏</vt:lpstr>
      <vt:lpstr>OUR PROCESS  </vt:lpstr>
      <vt:lpstr>ZSSR</vt:lpstr>
      <vt:lpstr>OUR PROCESS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TARGET</vt:lpstr>
      <vt:lpstr>RESULTS</vt:lpstr>
      <vt:lpstr>RESULTS</vt:lpstr>
      <vt:lpstr>מצגת של PowerPoint‏</vt:lpstr>
      <vt:lpstr>Comparison to CARE algorithm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SUMMARY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ZSSR  ZERO SHOT SUPER RESOLUTION  for microscopic images</dc:title>
  <dc:creator>dor elkabetz</dc:creator>
  <cp:lastModifiedBy>dor elkabetz</cp:lastModifiedBy>
  <cp:revision>64</cp:revision>
  <dcterms:modified xsi:type="dcterms:W3CDTF">2021-06-09T19:19:59Z</dcterms:modified>
</cp:coreProperties>
</file>